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sldIdLst>
    <p:sldId id="256" r:id="rId2"/>
    <p:sldId id="261" r:id="rId3"/>
    <p:sldId id="257" r:id="rId4"/>
    <p:sldId id="258" r:id="rId5"/>
    <p:sldId id="259" r:id="rId6"/>
    <p:sldId id="260"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6" r:id="rId20"/>
    <p:sldId id="275"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2A6A834-5511-4AE6-B7A8-0A8C9672532F}" type="datetimeFigureOut">
              <a:rPr lang="en-IL" smtClean="0"/>
              <a:t>06/06/2022</a:t>
            </a:fld>
            <a:endParaRPr lang="en-IL"/>
          </a:p>
        </p:txBody>
      </p:sp>
      <p:sp>
        <p:nvSpPr>
          <p:cNvPr id="5" name="Footer Placeholder 4"/>
          <p:cNvSpPr>
            <a:spLocks noGrp="1"/>
          </p:cNvSpPr>
          <p:nvPr>
            <p:ph type="ftr" sz="quarter" idx="11"/>
          </p:nvPr>
        </p:nvSpPr>
        <p:spPr>
          <a:xfrm>
            <a:off x="1876424" y="5410201"/>
            <a:ext cx="5124886" cy="365125"/>
          </a:xfrm>
        </p:spPr>
        <p:txBody>
          <a:bodyPr/>
          <a:lstStyle/>
          <a:p>
            <a:endParaRPr lang="en-IL"/>
          </a:p>
        </p:txBody>
      </p:sp>
      <p:sp>
        <p:nvSpPr>
          <p:cNvPr id="6" name="Slide Number Placeholder 5"/>
          <p:cNvSpPr>
            <a:spLocks noGrp="1"/>
          </p:cNvSpPr>
          <p:nvPr>
            <p:ph type="sldNum" sz="quarter" idx="12"/>
          </p:nvPr>
        </p:nvSpPr>
        <p:spPr>
          <a:xfrm>
            <a:off x="9896911" y="5410199"/>
            <a:ext cx="771089" cy="365125"/>
          </a:xfrm>
        </p:spPr>
        <p:txBody>
          <a:bodyPr/>
          <a:lstStyle/>
          <a:p>
            <a:fld id="{FBC525C4-8BEE-43EA-80FB-774869977CCF}" type="slidenum">
              <a:rPr lang="en-IL" smtClean="0"/>
              <a:t>‹#›</a:t>
            </a:fld>
            <a:endParaRPr lang="en-IL"/>
          </a:p>
        </p:txBody>
      </p:sp>
    </p:spTree>
    <p:extLst>
      <p:ext uri="{BB962C8B-B14F-4D97-AF65-F5344CB8AC3E}">
        <p14:creationId xmlns:p14="http://schemas.microsoft.com/office/powerpoint/2010/main" val="59471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A6A834-5511-4AE6-B7A8-0A8C9672532F}" type="datetimeFigureOut">
              <a:rPr lang="en-IL" smtClean="0"/>
              <a:t>06/06/2022</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FBC525C4-8BEE-43EA-80FB-774869977CCF}" type="slidenum">
              <a:rPr lang="en-IL" smtClean="0"/>
              <a:t>‹#›</a:t>
            </a:fld>
            <a:endParaRPr lang="en-IL"/>
          </a:p>
        </p:txBody>
      </p:sp>
    </p:spTree>
    <p:extLst>
      <p:ext uri="{BB962C8B-B14F-4D97-AF65-F5344CB8AC3E}">
        <p14:creationId xmlns:p14="http://schemas.microsoft.com/office/powerpoint/2010/main" val="1052703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A6A834-5511-4AE6-B7A8-0A8C9672532F}" type="datetimeFigureOut">
              <a:rPr lang="en-IL" smtClean="0"/>
              <a:t>06/06/2022</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FBC525C4-8BEE-43EA-80FB-774869977CCF}" type="slidenum">
              <a:rPr lang="en-IL" smtClean="0"/>
              <a:t>‹#›</a:t>
            </a:fld>
            <a:endParaRPr lang="en-IL"/>
          </a:p>
        </p:txBody>
      </p:sp>
    </p:spTree>
    <p:extLst>
      <p:ext uri="{BB962C8B-B14F-4D97-AF65-F5344CB8AC3E}">
        <p14:creationId xmlns:p14="http://schemas.microsoft.com/office/powerpoint/2010/main" val="1033836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A6A834-5511-4AE6-B7A8-0A8C9672532F}" type="datetimeFigureOut">
              <a:rPr lang="en-IL" smtClean="0"/>
              <a:t>06/06/2022</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FBC525C4-8BEE-43EA-80FB-774869977CCF}" type="slidenum">
              <a:rPr lang="en-IL" smtClean="0"/>
              <a:t>‹#›</a:t>
            </a:fld>
            <a:endParaRPr lang="en-IL"/>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68939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A6A834-5511-4AE6-B7A8-0A8C9672532F}" type="datetimeFigureOut">
              <a:rPr lang="en-IL" smtClean="0"/>
              <a:t>06/06/2022</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FBC525C4-8BEE-43EA-80FB-774869977CCF}" type="slidenum">
              <a:rPr lang="en-IL" smtClean="0"/>
              <a:t>‹#›</a:t>
            </a:fld>
            <a:endParaRPr lang="en-IL"/>
          </a:p>
        </p:txBody>
      </p:sp>
    </p:spTree>
    <p:extLst>
      <p:ext uri="{BB962C8B-B14F-4D97-AF65-F5344CB8AC3E}">
        <p14:creationId xmlns:p14="http://schemas.microsoft.com/office/powerpoint/2010/main" val="585433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2A6A834-5511-4AE6-B7A8-0A8C9672532F}" type="datetimeFigureOut">
              <a:rPr lang="en-IL" smtClean="0"/>
              <a:t>06/06/2022</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FBC525C4-8BEE-43EA-80FB-774869977CCF}" type="slidenum">
              <a:rPr lang="en-IL" smtClean="0"/>
              <a:t>‹#›</a:t>
            </a:fld>
            <a:endParaRPr lang="en-IL"/>
          </a:p>
        </p:txBody>
      </p:sp>
    </p:spTree>
    <p:extLst>
      <p:ext uri="{BB962C8B-B14F-4D97-AF65-F5344CB8AC3E}">
        <p14:creationId xmlns:p14="http://schemas.microsoft.com/office/powerpoint/2010/main" val="3377258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2A6A834-5511-4AE6-B7A8-0A8C9672532F}" type="datetimeFigureOut">
              <a:rPr lang="en-IL" smtClean="0"/>
              <a:t>06/06/2022</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FBC525C4-8BEE-43EA-80FB-774869977CCF}" type="slidenum">
              <a:rPr lang="en-IL" smtClean="0"/>
              <a:t>‹#›</a:t>
            </a:fld>
            <a:endParaRPr lang="en-IL"/>
          </a:p>
        </p:txBody>
      </p:sp>
    </p:spTree>
    <p:extLst>
      <p:ext uri="{BB962C8B-B14F-4D97-AF65-F5344CB8AC3E}">
        <p14:creationId xmlns:p14="http://schemas.microsoft.com/office/powerpoint/2010/main" val="20072240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A6A834-5511-4AE6-B7A8-0A8C9672532F}" type="datetimeFigureOut">
              <a:rPr lang="en-IL" smtClean="0"/>
              <a:t>06/06/2022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FBC525C4-8BEE-43EA-80FB-774869977CCF}" type="slidenum">
              <a:rPr lang="en-IL" smtClean="0"/>
              <a:t>‹#›</a:t>
            </a:fld>
            <a:endParaRPr lang="en-IL"/>
          </a:p>
        </p:txBody>
      </p:sp>
    </p:spTree>
    <p:extLst>
      <p:ext uri="{BB962C8B-B14F-4D97-AF65-F5344CB8AC3E}">
        <p14:creationId xmlns:p14="http://schemas.microsoft.com/office/powerpoint/2010/main" val="596616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A6A834-5511-4AE6-B7A8-0A8C9672532F}" type="datetimeFigureOut">
              <a:rPr lang="en-IL" smtClean="0"/>
              <a:t>06/06/2022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FBC525C4-8BEE-43EA-80FB-774869977CCF}" type="slidenum">
              <a:rPr lang="en-IL" smtClean="0"/>
              <a:t>‹#›</a:t>
            </a:fld>
            <a:endParaRPr lang="en-IL"/>
          </a:p>
        </p:txBody>
      </p:sp>
    </p:spTree>
    <p:extLst>
      <p:ext uri="{BB962C8B-B14F-4D97-AF65-F5344CB8AC3E}">
        <p14:creationId xmlns:p14="http://schemas.microsoft.com/office/powerpoint/2010/main" val="537122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A6A834-5511-4AE6-B7A8-0A8C9672532F}" type="datetimeFigureOut">
              <a:rPr lang="en-IL" smtClean="0"/>
              <a:t>06/06/2022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FBC525C4-8BEE-43EA-80FB-774869977CCF}" type="slidenum">
              <a:rPr lang="en-IL" smtClean="0"/>
              <a:t>‹#›</a:t>
            </a:fld>
            <a:endParaRPr lang="en-IL"/>
          </a:p>
        </p:txBody>
      </p:sp>
    </p:spTree>
    <p:extLst>
      <p:ext uri="{BB962C8B-B14F-4D97-AF65-F5344CB8AC3E}">
        <p14:creationId xmlns:p14="http://schemas.microsoft.com/office/powerpoint/2010/main" val="3347471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A6A834-5511-4AE6-B7A8-0A8C9672532F}" type="datetimeFigureOut">
              <a:rPr lang="en-IL" smtClean="0"/>
              <a:t>06/06/2022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FBC525C4-8BEE-43EA-80FB-774869977CCF}" type="slidenum">
              <a:rPr lang="en-IL" smtClean="0"/>
              <a:t>‹#›</a:t>
            </a:fld>
            <a:endParaRPr lang="en-IL"/>
          </a:p>
        </p:txBody>
      </p:sp>
    </p:spTree>
    <p:extLst>
      <p:ext uri="{BB962C8B-B14F-4D97-AF65-F5344CB8AC3E}">
        <p14:creationId xmlns:p14="http://schemas.microsoft.com/office/powerpoint/2010/main" val="3627616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A6A834-5511-4AE6-B7A8-0A8C9672532F}" type="datetimeFigureOut">
              <a:rPr lang="en-IL" smtClean="0"/>
              <a:t>06/06/2022</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FBC525C4-8BEE-43EA-80FB-774869977CCF}" type="slidenum">
              <a:rPr lang="en-IL" smtClean="0"/>
              <a:t>‹#›</a:t>
            </a:fld>
            <a:endParaRPr lang="en-IL"/>
          </a:p>
        </p:txBody>
      </p:sp>
    </p:spTree>
    <p:extLst>
      <p:ext uri="{BB962C8B-B14F-4D97-AF65-F5344CB8AC3E}">
        <p14:creationId xmlns:p14="http://schemas.microsoft.com/office/powerpoint/2010/main" val="1472603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A6A834-5511-4AE6-B7A8-0A8C9672532F}" type="datetimeFigureOut">
              <a:rPr lang="en-IL" smtClean="0"/>
              <a:t>06/06/2022</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FBC525C4-8BEE-43EA-80FB-774869977CCF}" type="slidenum">
              <a:rPr lang="en-IL" smtClean="0"/>
              <a:t>‹#›</a:t>
            </a:fld>
            <a:endParaRPr lang="en-IL"/>
          </a:p>
        </p:txBody>
      </p:sp>
    </p:spTree>
    <p:extLst>
      <p:ext uri="{BB962C8B-B14F-4D97-AF65-F5344CB8AC3E}">
        <p14:creationId xmlns:p14="http://schemas.microsoft.com/office/powerpoint/2010/main" val="3990075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A6A834-5511-4AE6-B7A8-0A8C9672532F}" type="datetimeFigureOut">
              <a:rPr lang="en-IL" smtClean="0"/>
              <a:t>06/06/2022</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FBC525C4-8BEE-43EA-80FB-774869977CCF}" type="slidenum">
              <a:rPr lang="en-IL" smtClean="0"/>
              <a:t>‹#›</a:t>
            </a:fld>
            <a:endParaRPr lang="en-IL"/>
          </a:p>
        </p:txBody>
      </p:sp>
    </p:spTree>
    <p:extLst>
      <p:ext uri="{BB962C8B-B14F-4D97-AF65-F5344CB8AC3E}">
        <p14:creationId xmlns:p14="http://schemas.microsoft.com/office/powerpoint/2010/main" val="1969867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A6A834-5511-4AE6-B7A8-0A8C9672532F}" type="datetimeFigureOut">
              <a:rPr lang="en-IL" smtClean="0"/>
              <a:t>06/06/2022</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FBC525C4-8BEE-43EA-80FB-774869977CCF}" type="slidenum">
              <a:rPr lang="en-IL" smtClean="0"/>
              <a:t>‹#›</a:t>
            </a:fld>
            <a:endParaRPr lang="en-IL"/>
          </a:p>
        </p:txBody>
      </p:sp>
    </p:spTree>
    <p:extLst>
      <p:ext uri="{BB962C8B-B14F-4D97-AF65-F5344CB8AC3E}">
        <p14:creationId xmlns:p14="http://schemas.microsoft.com/office/powerpoint/2010/main" val="1062560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A6A834-5511-4AE6-B7A8-0A8C9672532F}" type="datetimeFigureOut">
              <a:rPr lang="en-IL" smtClean="0"/>
              <a:t>06/06/2022</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FBC525C4-8BEE-43EA-80FB-774869977CCF}" type="slidenum">
              <a:rPr lang="en-IL" smtClean="0"/>
              <a:t>‹#›</a:t>
            </a:fld>
            <a:endParaRPr lang="en-IL"/>
          </a:p>
        </p:txBody>
      </p:sp>
    </p:spTree>
    <p:extLst>
      <p:ext uri="{BB962C8B-B14F-4D97-AF65-F5344CB8AC3E}">
        <p14:creationId xmlns:p14="http://schemas.microsoft.com/office/powerpoint/2010/main" val="3636452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A6A834-5511-4AE6-B7A8-0A8C9672532F}" type="datetimeFigureOut">
              <a:rPr lang="en-IL" smtClean="0"/>
              <a:t>06/06/2022</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FBC525C4-8BEE-43EA-80FB-774869977CCF}" type="slidenum">
              <a:rPr lang="en-IL" smtClean="0"/>
              <a:t>‹#›</a:t>
            </a:fld>
            <a:endParaRPr lang="en-IL"/>
          </a:p>
        </p:txBody>
      </p:sp>
    </p:spTree>
    <p:extLst>
      <p:ext uri="{BB962C8B-B14F-4D97-AF65-F5344CB8AC3E}">
        <p14:creationId xmlns:p14="http://schemas.microsoft.com/office/powerpoint/2010/main" val="1203551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2A6A834-5511-4AE6-B7A8-0A8C9672532F}" type="datetimeFigureOut">
              <a:rPr lang="en-IL" smtClean="0"/>
              <a:t>06/06/2022</a:t>
            </a:fld>
            <a:endParaRPr lang="en-IL"/>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L"/>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BC525C4-8BEE-43EA-80FB-774869977CCF}" type="slidenum">
              <a:rPr lang="en-IL" smtClean="0"/>
              <a:t>‹#›</a:t>
            </a:fld>
            <a:endParaRPr lang="en-IL"/>
          </a:p>
        </p:txBody>
      </p:sp>
    </p:spTree>
    <p:extLst>
      <p:ext uri="{BB962C8B-B14F-4D97-AF65-F5344CB8AC3E}">
        <p14:creationId xmlns:p14="http://schemas.microsoft.com/office/powerpoint/2010/main" val="2470607492"/>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1.xml"/><Relationship Id="rId4" Type="http://schemas.openxmlformats.org/officeDocument/2006/relationships/image" Target="../media/image22.tm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tmp"/><Relationship Id="rId7" Type="http://schemas.openxmlformats.org/officeDocument/2006/relationships/image" Target="../media/image28.tmp"/><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tmp"/><Relationship Id="rId5" Type="http://schemas.openxmlformats.org/officeDocument/2006/relationships/image" Target="../media/image26.tmp"/><Relationship Id="rId4" Type="http://schemas.openxmlformats.org/officeDocument/2006/relationships/image" Target="../media/image25.tmp"/></Relationships>
</file>

<file path=ppt/slides/_rels/slide31.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1.xml"/><Relationship Id="rId5" Type="http://schemas.openxmlformats.org/officeDocument/2006/relationships/image" Target="../media/image35.tmp"/><Relationship Id="rId4" Type="http://schemas.openxmlformats.org/officeDocument/2006/relationships/image" Target="../media/image34.tm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2212531" y="452761"/>
            <a:ext cx="8183219" cy="2976239"/>
          </a:xfrm>
        </p:spPr>
        <p:txBody>
          <a:bodyPr>
            <a:normAutofit/>
          </a:bodyPr>
          <a:lstStyle/>
          <a:p>
            <a:pPr algn="ctr" rtl="1"/>
            <a:r>
              <a:rPr lang="he-IL" sz="6000" dirty="0"/>
              <a:t>פרויקט סוף - ארכיטקטורה ומבנה מחשבים</a:t>
            </a:r>
            <a:br>
              <a:rPr lang="he-IL" sz="6000" dirty="0"/>
            </a:br>
            <a:r>
              <a:rPr lang="en-US" sz="6000" dirty="0"/>
              <a:t>Pipelined MIPS</a:t>
            </a:r>
            <a:endParaRPr lang="en-IL" sz="6000" dirty="0"/>
          </a:p>
        </p:txBody>
      </p:sp>
      <p:sp>
        <p:nvSpPr>
          <p:cNvPr id="3" name="Subtitle 2">
            <a:extLst>
              <a:ext uri="{FF2B5EF4-FFF2-40B4-BE49-F238E27FC236}">
                <a16:creationId xmlns:a16="http://schemas.microsoft.com/office/drawing/2014/main" id="{3BC7AF0B-7615-47F1-A937-9A53A619FFF9}"/>
              </a:ext>
            </a:extLst>
          </p:cNvPr>
          <p:cNvSpPr>
            <a:spLocks noGrp="1"/>
          </p:cNvSpPr>
          <p:nvPr>
            <p:ph type="subTitle" idx="1"/>
          </p:nvPr>
        </p:nvSpPr>
        <p:spPr>
          <a:xfrm>
            <a:off x="4598634" y="3828895"/>
            <a:ext cx="5061238" cy="1719652"/>
          </a:xfrm>
        </p:spPr>
        <p:txBody>
          <a:bodyPr>
            <a:normAutofit fontScale="92500" lnSpcReduction="20000"/>
          </a:bodyPr>
          <a:lstStyle/>
          <a:p>
            <a:pPr algn="r" rtl="1"/>
            <a:r>
              <a:rPr lang="he-IL" sz="2000" dirty="0">
                <a:solidFill>
                  <a:schemeClr val="tx1"/>
                </a:solidFill>
              </a:rPr>
              <a:t>מרצה:	ד"ר יבגני </a:t>
            </a:r>
            <a:r>
              <a:rPr lang="he-IL" sz="2000" dirty="0" err="1">
                <a:solidFill>
                  <a:schemeClr val="tx1"/>
                </a:solidFill>
              </a:rPr>
              <a:t>גרשיקוב</a:t>
            </a:r>
            <a:endParaRPr lang="he-IL" sz="2000" dirty="0">
              <a:solidFill>
                <a:schemeClr val="tx1"/>
              </a:solidFill>
            </a:endParaRPr>
          </a:p>
          <a:p>
            <a:pPr algn="r" rtl="1"/>
            <a:endParaRPr lang="he-IL" sz="2000" dirty="0">
              <a:solidFill>
                <a:schemeClr val="tx1"/>
              </a:solidFill>
            </a:endParaRPr>
          </a:p>
          <a:p>
            <a:pPr algn="r" rtl="1"/>
            <a:r>
              <a:rPr lang="he-IL" sz="2000" dirty="0">
                <a:solidFill>
                  <a:schemeClr val="tx1"/>
                </a:solidFill>
              </a:rPr>
              <a:t>מגישים:	ולדימיר </a:t>
            </a:r>
            <a:r>
              <a:rPr lang="he-IL" sz="2000" dirty="0" err="1">
                <a:solidFill>
                  <a:schemeClr val="tx1"/>
                </a:solidFill>
              </a:rPr>
              <a:t>סרוב</a:t>
            </a:r>
            <a:r>
              <a:rPr lang="en-US" sz="2000" dirty="0">
                <a:solidFill>
                  <a:schemeClr val="tx1"/>
                </a:solidFill>
              </a:rPr>
              <a:t>	</a:t>
            </a:r>
            <a:r>
              <a:rPr lang="he-IL" sz="2000" dirty="0">
                <a:solidFill>
                  <a:schemeClr val="tx1"/>
                </a:solidFill>
              </a:rPr>
              <a:t>317569341</a:t>
            </a:r>
          </a:p>
          <a:p>
            <a:pPr algn="r" rtl="1"/>
            <a:r>
              <a:rPr lang="he-IL" sz="2000" dirty="0">
                <a:solidFill>
                  <a:schemeClr val="tx1"/>
                </a:solidFill>
              </a:rPr>
              <a:t>	ניב כהן</a:t>
            </a:r>
            <a:r>
              <a:rPr lang="en-US" sz="2000" dirty="0">
                <a:solidFill>
                  <a:schemeClr val="tx1"/>
                </a:solidFill>
              </a:rPr>
              <a:t>		</a:t>
            </a:r>
            <a:r>
              <a:rPr lang="he-IL" sz="2000" dirty="0">
                <a:solidFill>
                  <a:schemeClr val="tx1"/>
                </a:solidFill>
              </a:rPr>
              <a:t>312142524</a:t>
            </a:r>
            <a:endParaRPr lang="en-IL" sz="2000" dirty="0">
              <a:solidFill>
                <a:schemeClr val="tx1"/>
              </a:solidFill>
            </a:endParaRPr>
          </a:p>
        </p:txBody>
      </p:sp>
    </p:spTree>
    <p:extLst>
      <p:ext uri="{BB962C8B-B14F-4D97-AF65-F5344CB8AC3E}">
        <p14:creationId xmlns:p14="http://schemas.microsoft.com/office/powerpoint/2010/main" val="3112781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426128" y="79899"/>
            <a:ext cx="11505459" cy="994299"/>
          </a:xfrm>
        </p:spPr>
        <p:txBody>
          <a:bodyPr>
            <a:normAutofit/>
          </a:bodyPr>
          <a:lstStyle/>
          <a:p>
            <a:pPr algn="r" rtl="1"/>
            <a:r>
              <a:rPr lang="he-IL" dirty="0"/>
              <a:t>מימוש </a:t>
            </a:r>
            <a:r>
              <a:rPr lang="en-US" dirty="0"/>
              <a:t>Register File</a:t>
            </a:r>
            <a:r>
              <a:rPr lang="he-IL" dirty="0"/>
              <a:t> </a:t>
            </a:r>
            <a:r>
              <a:rPr lang="en-US" dirty="0"/>
              <a:t> </a:t>
            </a:r>
            <a:r>
              <a:rPr lang="he-IL" dirty="0"/>
              <a:t>- המשך</a:t>
            </a:r>
            <a:endParaRPr lang="en-IL" dirty="0"/>
          </a:p>
        </p:txBody>
      </p:sp>
      <p:sp>
        <p:nvSpPr>
          <p:cNvPr id="4" name="Subtitle 2">
            <a:extLst>
              <a:ext uri="{FF2B5EF4-FFF2-40B4-BE49-F238E27FC236}">
                <a16:creationId xmlns:a16="http://schemas.microsoft.com/office/drawing/2014/main" id="{6A47245A-C975-4391-BD67-7AA4752028CA}"/>
              </a:ext>
            </a:extLst>
          </p:cNvPr>
          <p:cNvSpPr>
            <a:spLocks noGrp="1"/>
          </p:cNvSpPr>
          <p:nvPr>
            <p:ph type="subTitle" idx="1"/>
          </p:nvPr>
        </p:nvSpPr>
        <p:spPr>
          <a:xfrm>
            <a:off x="1429305" y="1281002"/>
            <a:ext cx="10103755" cy="4587137"/>
          </a:xfrm>
        </p:spPr>
        <p:txBody>
          <a:bodyPr>
            <a:normAutofit/>
          </a:bodyPr>
          <a:lstStyle/>
          <a:p>
            <a:pPr algn="r" rtl="1"/>
            <a:r>
              <a:rPr lang="he-IL" sz="2400" dirty="0">
                <a:solidFill>
                  <a:schemeClr val="tx1"/>
                </a:solidFill>
              </a:rPr>
              <a:t>בלוק ה-</a:t>
            </a:r>
            <a:r>
              <a:rPr lang="en-US" sz="2400" dirty="0">
                <a:solidFill>
                  <a:schemeClr val="tx1"/>
                </a:solidFill>
              </a:rPr>
              <a:t>Register File</a:t>
            </a:r>
            <a:r>
              <a:rPr lang="he-IL" sz="2400" dirty="0">
                <a:solidFill>
                  <a:schemeClr val="tx1"/>
                </a:solidFill>
              </a:rPr>
              <a:t> מכיל זיכרון של 32 רגיסטרים בגודל 32 ביט כל אחד.</a:t>
            </a:r>
          </a:p>
          <a:p>
            <a:pPr algn="r" rtl="1"/>
            <a:r>
              <a:rPr lang="he-IL" sz="2400" dirty="0">
                <a:solidFill>
                  <a:schemeClr val="tx1"/>
                </a:solidFill>
              </a:rPr>
              <a:t>הבלוק מקבל שתי כניסות לקריאה של שני רגיסטרים והתוכן שלהם יוצא החוצה בכל רגע נתון.</a:t>
            </a:r>
          </a:p>
          <a:p>
            <a:pPr algn="r" rtl="1"/>
            <a:r>
              <a:rPr lang="he-IL" sz="2400" dirty="0">
                <a:solidFill>
                  <a:schemeClr val="tx1"/>
                </a:solidFill>
              </a:rPr>
              <a:t>בנוסף יש כניסה אחת לכתיבה של רגיסטר כאשר כל הרגיסטרים יכולים להיכתב פרט לרגיסטר </a:t>
            </a:r>
            <a:r>
              <a:rPr lang="en-US" sz="2400" dirty="0">
                <a:solidFill>
                  <a:schemeClr val="tx1"/>
                </a:solidFill>
              </a:rPr>
              <a:t>$zero</a:t>
            </a:r>
            <a:r>
              <a:rPr lang="he-IL" sz="2400" dirty="0">
                <a:solidFill>
                  <a:schemeClr val="tx1"/>
                </a:solidFill>
              </a:rPr>
              <a:t>, הכתיבה לרגיסטרים מתבצעת בעליית שעון ומנוהלת ע"י אות בקרה לאפשור הכתיבה.</a:t>
            </a:r>
            <a:endParaRPr lang="en-US" sz="2400" dirty="0">
              <a:solidFill>
                <a:schemeClr val="tx1"/>
              </a:solidFill>
            </a:endParaRPr>
          </a:p>
        </p:txBody>
      </p:sp>
    </p:spTree>
    <p:extLst>
      <p:ext uri="{BB962C8B-B14F-4D97-AF65-F5344CB8AC3E}">
        <p14:creationId xmlns:p14="http://schemas.microsoft.com/office/powerpoint/2010/main" val="3621380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343270" y="134465"/>
            <a:ext cx="11505459" cy="994299"/>
          </a:xfrm>
        </p:spPr>
        <p:txBody>
          <a:bodyPr>
            <a:normAutofit/>
          </a:bodyPr>
          <a:lstStyle/>
          <a:p>
            <a:pPr algn="r" rtl="1"/>
            <a:r>
              <a:rPr lang="he-IL" dirty="0"/>
              <a:t>מימוש </a:t>
            </a:r>
            <a:r>
              <a:rPr lang="en-US" dirty="0"/>
              <a:t>Control Unit</a:t>
            </a:r>
            <a:endParaRPr lang="en-IL" dirty="0"/>
          </a:p>
        </p:txBody>
      </p:sp>
      <p:pic>
        <p:nvPicPr>
          <p:cNvPr id="6" name="Picture 5" descr="A picture containing text&#10;&#10;Description automatically generated">
            <a:extLst>
              <a:ext uri="{FF2B5EF4-FFF2-40B4-BE49-F238E27FC236}">
                <a16:creationId xmlns:a16="http://schemas.microsoft.com/office/drawing/2014/main" id="{208159B5-34D3-4DD9-BB10-A66F7C494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58" y="1833697"/>
            <a:ext cx="6492803" cy="4206605"/>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B7083832-2362-403F-AB1C-CE45AD039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920" y="1128764"/>
            <a:ext cx="4506143" cy="5616470"/>
          </a:xfrm>
          <a:prstGeom prst="rect">
            <a:avLst/>
          </a:prstGeom>
        </p:spPr>
      </p:pic>
    </p:spTree>
    <p:extLst>
      <p:ext uri="{BB962C8B-B14F-4D97-AF65-F5344CB8AC3E}">
        <p14:creationId xmlns:p14="http://schemas.microsoft.com/office/powerpoint/2010/main" val="3674240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426128" y="79899"/>
            <a:ext cx="11505459" cy="994299"/>
          </a:xfrm>
        </p:spPr>
        <p:txBody>
          <a:bodyPr>
            <a:normAutofit/>
          </a:bodyPr>
          <a:lstStyle/>
          <a:p>
            <a:pPr algn="r" rtl="1"/>
            <a:r>
              <a:rPr lang="he-IL" dirty="0"/>
              <a:t>מימוש </a:t>
            </a:r>
            <a:r>
              <a:rPr lang="en-US" dirty="0"/>
              <a:t>Control Unit</a:t>
            </a:r>
            <a:r>
              <a:rPr lang="he-IL" dirty="0"/>
              <a:t> </a:t>
            </a:r>
            <a:r>
              <a:rPr lang="en-US" dirty="0"/>
              <a:t> </a:t>
            </a:r>
            <a:r>
              <a:rPr lang="he-IL" dirty="0"/>
              <a:t>- המשך</a:t>
            </a:r>
            <a:endParaRPr lang="en-IL" dirty="0"/>
          </a:p>
        </p:txBody>
      </p:sp>
      <p:sp>
        <p:nvSpPr>
          <p:cNvPr id="4" name="Subtitle 2">
            <a:extLst>
              <a:ext uri="{FF2B5EF4-FFF2-40B4-BE49-F238E27FC236}">
                <a16:creationId xmlns:a16="http://schemas.microsoft.com/office/drawing/2014/main" id="{6A47245A-C975-4391-BD67-7AA4752028CA}"/>
              </a:ext>
            </a:extLst>
          </p:cNvPr>
          <p:cNvSpPr>
            <a:spLocks noGrp="1"/>
          </p:cNvSpPr>
          <p:nvPr>
            <p:ph type="subTitle" idx="1"/>
          </p:nvPr>
        </p:nvSpPr>
        <p:spPr>
          <a:xfrm>
            <a:off x="1429305" y="1281002"/>
            <a:ext cx="10103755" cy="4587137"/>
          </a:xfrm>
        </p:spPr>
        <p:txBody>
          <a:bodyPr>
            <a:normAutofit lnSpcReduction="10000"/>
          </a:bodyPr>
          <a:lstStyle/>
          <a:p>
            <a:pPr algn="r" rtl="1"/>
            <a:r>
              <a:rPr lang="he-IL" sz="2400" dirty="0">
                <a:solidFill>
                  <a:schemeClr val="tx1"/>
                </a:solidFill>
              </a:rPr>
              <a:t>בלוק ה-</a:t>
            </a:r>
            <a:r>
              <a:rPr lang="en-US" sz="2400" dirty="0">
                <a:solidFill>
                  <a:schemeClr val="tx1"/>
                </a:solidFill>
              </a:rPr>
              <a:t>Control Unit</a:t>
            </a:r>
            <a:r>
              <a:rPr lang="he-IL" sz="2400" dirty="0">
                <a:solidFill>
                  <a:schemeClr val="tx1"/>
                </a:solidFill>
              </a:rPr>
              <a:t> ב-</a:t>
            </a:r>
            <a:r>
              <a:rPr lang="en-US" sz="2400" dirty="0">
                <a:solidFill>
                  <a:schemeClr val="tx1"/>
                </a:solidFill>
              </a:rPr>
              <a:t>Pipelined MIPS</a:t>
            </a:r>
            <a:r>
              <a:rPr lang="he-IL" sz="2400" dirty="0">
                <a:solidFill>
                  <a:schemeClr val="tx1"/>
                </a:solidFill>
              </a:rPr>
              <a:t> הוא מערכת צירופית, לכן עבור כל סוג של </a:t>
            </a:r>
            <a:r>
              <a:rPr lang="en-US" sz="2400" dirty="0">
                <a:solidFill>
                  <a:schemeClr val="tx1"/>
                </a:solidFill>
              </a:rPr>
              <a:t>OPCODE</a:t>
            </a:r>
            <a:r>
              <a:rPr lang="he-IL" sz="2400" dirty="0">
                <a:solidFill>
                  <a:schemeClr val="tx1"/>
                </a:solidFill>
              </a:rPr>
              <a:t> הוא מוציא את אותות הבקרה המתאימים לאותו סוג של פקודה.</a:t>
            </a:r>
          </a:p>
          <a:p>
            <a:pPr algn="r" rtl="1"/>
            <a:r>
              <a:rPr lang="he-IL" sz="2400" dirty="0">
                <a:solidFill>
                  <a:schemeClr val="tx1"/>
                </a:solidFill>
              </a:rPr>
              <a:t>ה-</a:t>
            </a:r>
            <a:r>
              <a:rPr lang="en-US" sz="2400" dirty="0">
                <a:solidFill>
                  <a:schemeClr val="tx1"/>
                </a:solidFill>
              </a:rPr>
              <a:t>Control Unit</a:t>
            </a:r>
            <a:r>
              <a:rPr lang="he-IL" sz="2400" dirty="0">
                <a:solidFill>
                  <a:schemeClr val="tx1"/>
                </a:solidFill>
              </a:rPr>
              <a:t> שלנו תומך בפקודות הבאות:</a:t>
            </a:r>
          </a:p>
          <a:p>
            <a:pPr marL="342900" indent="-342900" algn="r" rtl="1">
              <a:buFont typeface="Arial" panose="020B0604020202020204" pitchFamily="34" charset="0"/>
              <a:buChar char="•"/>
            </a:pPr>
            <a:r>
              <a:rPr lang="he-IL" sz="2400" dirty="0">
                <a:solidFill>
                  <a:schemeClr val="tx1"/>
                </a:solidFill>
              </a:rPr>
              <a:t>פקודות מסוג </a:t>
            </a:r>
            <a:r>
              <a:rPr lang="en-US" sz="2400" dirty="0">
                <a:solidFill>
                  <a:schemeClr val="tx1"/>
                </a:solidFill>
              </a:rPr>
              <a:t>R-type</a:t>
            </a:r>
            <a:endParaRPr lang="he-IL" sz="2400" dirty="0">
              <a:solidFill>
                <a:schemeClr val="tx1"/>
              </a:solidFill>
            </a:endParaRPr>
          </a:p>
          <a:p>
            <a:pPr marL="342900" indent="-342900" algn="r" rtl="1">
              <a:buFont typeface="Arial" panose="020B0604020202020204" pitchFamily="34" charset="0"/>
              <a:buChar char="•"/>
            </a:pPr>
            <a:r>
              <a:rPr lang="en-US" sz="2400" dirty="0">
                <a:solidFill>
                  <a:schemeClr val="tx1"/>
                </a:solidFill>
              </a:rPr>
              <a:t>Jump</a:t>
            </a:r>
          </a:p>
          <a:p>
            <a:pPr marL="342900" indent="-342900" algn="r" rtl="1">
              <a:buFont typeface="Arial" panose="020B0604020202020204" pitchFamily="34" charset="0"/>
              <a:buChar char="•"/>
            </a:pPr>
            <a:r>
              <a:rPr lang="en-US" sz="2400" dirty="0">
                <a:solidFill>
                  <a:schemeClr val="tx1"/>
                </a:solidFill>
              </a:rPr>
              <a:t>Branch Equal</a:t>
            </a:r>
          </a:p>
          <a:p>
            <a:pPr marL="342900" indent="-342900" algn="r" rtl="1">
              <a:buFont typeface="Arial" panose="020B0604020202020204" pitchFamily="34" charset="0"/>
              <a:buChar char="•"/>
            </a:pPr>
            <a:r>
              <a:rPr lang="en-US" sz="2400" dirty="0">
                <a:solidFill>
                  <a:schemeClr val="tx1"/>
                </a:solidFill>
              </a:rPr>
              <a:t>Load Word</a:t>
            </a:r>
          </a:p>
          <a:p>
            <a:pPr marL="342900" indent="-342900" algn="r" rtl="1">
              <a:buFont typeface="Arial" panose="020B0604020202020204" pitchFamily="34" charset="0"/>
              <a:buChar char="•"/>
            </a:pPr>
            <a:r>
              <a:rPr lang="en-US" sz="2400" dirty="0">
                <a:solidFill>
                  <a:schemeClr val="tx1"/>
                </a:solidFill>
              </a:rPr>
              <a:t>Store Word</a:t>
            </a:r>
          </a:p>
          <a:p>
            <a:pPr marL="342900" indent="-342900" algn="r" rtl="1">
              <a:buFont typeface="Arial" panose="020B0604020202020204" pitchFamily="34" charset="0"/>
              <a:buChar char="•"/>
            </a:pPr>
            <a:r>
              <a:rPr lang="en-US" sz="2400" dirty="0">
                <a:solidFill>
                  <a:schemeClr val="tx1"/>
                </a:solidFill>
              </a:rPr>
              <a:t>Add Immediate</a:t>
            </a:r>
          </a:p>
        </p:txBody>
      </p:sp>
    </p:spTree>
    <p:extLst>
      <p:ext uri="{BB962C8B-B14F-4D97-AF65-F5344CB8AC3E}">
        <p14:creationId xmlns:p14="http://schemas.microsoft.com/office/powerpoint/2010/main" val="730570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426128" y="79899"/>
            <a:ext cx="11505459" cy="994299"/>
          </a:xfrm>
        </p:spPr>
        <p:txBody>
          <a:bodyPr>
            <a:normAutofit/>
          </a:bodyPr>
          <a:lstStyle/>
          <a:p>
            <a:pPr algn="r" rtl="1"/>
            <a:r>
              <a:rPr lang="he-IL" dirty="0"/>
              <a:t>מימוש </a:t>
            </a:r>
            <a:r>
              <a:rPr lang="en-US" dirty="0"/>
              <a:t>Execution Module</a:t>
            </a:r>
            <a:endParaRPr lang="en-IL" dirty="0"/>
          </a:p>
        </p:txBody>
      </p:sp>
      <p:sp>
        <p:nvSpPr>
          <p:cNvPr id="4" name="Subtitle 2">
            <a:extLst>
              <a:ext uri="{FF2B5EF4-FFF2-40B4-BE49-F238E27FC236}">
                <a16:creationId xmlns:a16="http://schemas.microsoft.com/office/drawing/2014/main" id="{6A47245A-C975-4391-BD67-7AA4752028CA}"/>
              </a:ext>
            </a:extLst>
          </p:cNvPr>
          <p:cNvSpPr>
            <a:spLocks noGrp="1"/>
          </p:cNvSpPr>
          <p:nvPr>
            <p:ph type="subTitle" idx="1"/>
          </p:nvPr>
        </p:nvSpPr>
        <p:spPr>
          <a:xfrm>
            <a:off x="1168400" y="1074198"/>
            <a:ext cx="10419810" cy="5600922"/>
          </a:xfrm>
        </p:spPr>
        <p:txBody>
          <a:bodyPr>
            <a:normAutofit lnSpcReduction="10000"/>
          </a:bodyPr>
          <a:lstStyle/>
          <a:p>
            <a:pPr algn="r" rtl="1"/>
            <a:r>
              <a:rPr lang="he-IL" sz="2400" dirty="0">
                <a:solidFill>
                  <a:schemeClr val="tx1"/>
                </a:solidFill>
              </a:rPr>
              <a:t>העיקרון של אופן פעולת המודול הוא ביצוע פעולות חישוביות ולהעבירם הלאה.</a:t>
            </a:r>
          </a:p>
          <a:p>
            <a:pPr algn="r" rtl="1"/>
            <a:r>
              <a:rPr lang="he-IL" sz="2400" dirty="0">
                <a:solidFill>
                  <a:schemeClr val="tx1"/>
                </a:solidFill>
              </a:rPr>
              <a:t>המודול מקבל מידע ואותות בקרה אשר לפיהם החישוב המתאים מתבצע ועובר לשלב הבא.</a:t>
            </a:r>
          </a:p>
          <a:p>
            <a:pPr algn="r" rtl="1"/>
            <a:r>
              <a:rPr lang="he-IL" sz="2400" dirty="0">
                <a:solidFill>
                  <a:schemeClr val="tx1"/>
                </a:solidFill>
              </a:rPr>
              <a:t>בנוסף בשלב זה נקבע לאיזה רגיסטר ייכתב המידע בהמשך (במידת הצורך) על פי אות הבקרה </a:t>
            </a:r>
            <a:r>
              <a:rPr lang="en-US" sz="2400" dirty="0" err="1">
                <a:solidFill>
                  <a:schemeClr val="tx1"/>
                </a:solidFill>
              </a:rPr>
              <a:t>RegDst</a:t>
            </a:r>
            <a:r>
              <a:rPr lang="he-IL" sz="2400" dirty="0">
                <a:solidFill>
                  <a:schemeClr val="tx1"/>
                </a:solidFill>
              </a:rPr>
              <a:t>.</a:t>
            </a:r>
            <a:endParaRPr lang="en-US" sz="2400" dirty="0">
              <a:solidFill>
                <a:schemeClr val="tx1"/>
              </a:solidFill>
            </a:endParaRPr>
          </a:p>
          <a:p>
            <a:pPr algn="r" rtl="1"/>
            <a:r>
              <a:rPr lang="he-IL" sz="2400" dirty="0">
                <a:solidFill>
                  <a:schemeClr val="tx1"/>
                </a:solidFill>
              </a:rPr>
              <a:t>המימוש של ה-</a:t>
            </a:r>
            <a:r>
              <a:rPr lang="en-US" sz="2400" dirty="0">
                <a:solidFill>
                  <a:schemeClr val="tx1"/>
                </a:solidFill>
              </a:rPr>
              <a:t>Execution Module</a:t>
            </a:r>
            <a:r>
              <a:rPr lang="he-IL" sz="2400" dirty="0">
                <a:solidFill>
                  <a:schemeClr val="tx1"/>
                </a:solidFill>
              </a:rPr>
              <a:t> ב-</a:t>
            </a:r>
            <a:r>
              <a:rPr lang="en-US" sz="2400" dirty="0">
                <a:solidFill>
                  <a:schemeClr val="tx1"/>
                </a:solidFill>
              </a:rPr>
              <a:t>VHDL</a:t>
            </a:r>
            <a:r>
              <a:rPr lang="he-IL" sz="2400" dirty="0">
                <a:solidFill>
                  <a:schemeClr val="tx1"/>
                </a:solidFill>
              </a:rPr>
              <a:t> נעשה בארכיטקטורה מבנית.</a:t>
            </a:r>
          </a:p>
          <a:p>
            <a:pPr algn="r" rtl="1"/>
            <a:r>
              <a:rPr lang="he-IL" sz="2400" dirty="0">
                <a:solidFill>
                  <a:schemeClr val="tx1"/>
                </a:solidFill>
              </a:rPr>
              <a:t>המודול בנוי ממספר תתי בלוקים מרכזיים: </a:t>
            </a:r>
            <a:endParaRPr lang="en-US" sz="2400" dirty="0">
              <a:solidFill>
                <a:schemeClr val="tx1"/>
              </a:solidFill>
            </a:endParaRPr>
          </a:p>
          <a:p>
            <a:pPr marL="342900" indent="-342900" algn="r" rtl="1">
              <a:buFont typeface="Arial" panose="020B0604020202020204" pitchFamily="34" charset="0"/>
              <a:buChar char="•"/>
            </a:pPr>
            <a:r>
              <a:rPr lang="en-US" sz="2400" dirty="0">
                <a:solidFill>
                  <a:schemeClr val="tx1"/>
                </a:solidFill>
              </a:rPr>
              <a:t>ALU</a:t>
            </a:r>
            <a:r>
              <a:rPr lang="he-IL" sz="2400" dirty="0">
                <a:solidFill>
                  <a:schemeClr val="tx1"/>
                </a:solidFill>
              </a:rPr>
              <a:t> – מבצע פעולות חישוביות על המידע בכניסתו.</a:t>
            </a:r>
            <a:endParaRPr lang="en-US" sz="2400" dirty="0">
              <a:solidFill>
                <a:schemeClr val="tx1"/>
              </a:solidFill>
            </a:endParaRPr>
          </a:p>
          <a:p>
            <a:pPr marL="342900" indent="-342900" algn="r" rtl="1">
              <a:buFont typeface="Arial" panose="020B0604020202020204" pitchFamily="34" charset="0"/>
              <a:buChar char="•"/>
            </a:pPr>
            <a:r>
              <a:rPr lang="en-US" sz="2400" dirty="0">
                <a:solidFill>
                  <a:schemeClr val="tx1"/>
                </a:solidFill>
              </a:rPr>
              <a:t>ALU Control Unit</a:t>
            </a:r>
            <a:r>
              <a:rPr lang="he-IL" sz="2400" dirty="0">
                <a:solidFill>
                  <a:schemeClr val="tx1"/>
                </a:solidFill>
              </a:rPr>
              <a:t> נותן אותות בקרה ל-</a:t>
            </a:r>
            <a:r>
              <a:rPr lang="en-US" sz="2400" dirty="0">
                <a:solidFill>
                  <a:schemeClr val="tx1"/>
                </a:solidFill>
              </a:rPr>
              <a:t>ALU</a:t>
            </a:r>
            <a:r>
              <a:rPr lang="he-IL" sz="2400" dirty="0">
                <a:solidFill>
                  <a:schemeClr val="tx1"/>
                </a:solidFill>
              </a:rPr>
              <a:t> על מנת שיבצע את החישוב המתאים.</a:t>
            </a:r>
          </a:p>
          <a:p>
            <a:pPr marL="342900" indent="-342900" algn="r" rtl="1">
              <a:buFont typeface="Arial" panose="020B0604020202020204" pitchFamily="34" charset="0"/>
              <a:buChar char="•"/>
            </a:pPr>
            <a:r>
              <a:rPr lang="he-IL" sz="2400" dirty="0">
                <a:solidFill>
                  <a:schemeClr val="tx1"/>
                </a:solidFill>
              </a:rPr>
              <a:t>.רכיבי </a:t>
            </a:r>
            <a:r>
              <a:rPr lang="en-US" sz="2400" dirty="0">
                <a:solidFill>
                  <a:schemeClr val="tx1"/>
                </a:solidFill>
              </a:rPr>
              <a:t>mux</a:t>
            </a:r>
            <a:r>
              <a:rPr lang="he-IL" sz="2400" dirty="0">
                <a:solidFill>
                  <a:schemeClr val="tx1"/>
                </a:solidFill>
              </a:rPr>
              <a:t> לצורכי מיתוג אות המידע בכניסת ה-</a:t>
            </a:r>
            <a:r>
              <a:rPr lang="en-US" sz="2400" dirty="0">
                <a:solidFill>
                  <a:schemeClr val="tx1"/>
                </a:solidFill>
              </a:rPr>
              <a:t>ALU</a:t>
            </a:r>
            <a:r>
              <a:rPr lang="he-IL" sz="2400" dirty="0">
                <a:solidFill>
                  <a:schemeClr val="tx1"/>
                </a:solidFill>
              </a:rPr>
              <a:t> ובחירת הרגיסטר אליו נכתוב את המידע.</a:t>
            </a:r>
          </a:p>
        </p:txBody>
      </p:sp>
    </p:spTree>
    <p:extLst>
      <p:ext uri="{BB962C8B-B14F-4D97-AF65-F5344CB8AC3E}">
        <p14:creationId xmlns:p14="http://schemas.microsoft.com/office/powerpoint/2010/main" val="1520839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343270" y="275010"/>
            <a:ext cx="11505459" cy="994299"/>
          </a:xfrm>
        </p:spPr>
        <p:txBody>
          <a:bodyPr>
            <a:normAutofit/>
          </a:bodyPr>
          <a:lstStyle/>
          <a:p>
            <a:pPr algn="r" rtl="1"/>
            <a:r>
              <a:rPr lang="he-IL" dirty="0"/>
              <a:t>מימוש </a:t>
            </a:r>
            <a:r>
              <a:rPr lang="en-US" dirty="0"/>
              <a:t>ALU 32bit</a:t>
            </a:r>
            <a:endParaRPr lang="en-IL" dirty="0"/>
          </a:p>
        </p:txBody>
      </p:sp>
      <p:sp>
        <p:nvSpPr>
          <p:cNvPr id="6" name="Subtitle 2">
            <a:extLst>
              <a:ext uri="{FF2B5EF4-FFF2-40B4-BE49-F238E27FC236}">
                <a16:creationId xmlns:a16="http://schemas.microsoft.com/office/drawing/2014/main" id="{E292A34C-724E-40D9-975C-21F169F5E476}"/>
              </a:ext>
            </a:extLst>
          </p:cNvPr>
          <p:cNvSpPr>
            <a:spLocks noGrp="1"/>
          </p:cNvSpPr>
          <p:nvPr>
            <p:ph type="subTitle" idx="1"/>
          </p:nvPr>
        </p:nvSpPr>
        <p:spPr>
          <a:xfrm>
            <a:off x="4866640" y="1281002"/>
            <a:ext cx="6666420" cy="5301988"/>
          </a:xfrm>
        </p:spPr>
        <p:txBody>
          <a:bodyPr>
            <a:normAutofit/>
          </a:bodyPr>
          <a:lstStyle/>
          <a:p>
            <a:pPr algn="r" rtl="1"/>
            <a:r>
              <a:rPr lang="he-IL" sz="2400" dirty="0">
                <a:solidFill>
                  <a:schemeClr val="tx1"/>
                </a:solidFill>
              </a:rPr>
              <a:t>בלוק ה-</a:t>
            </a:r>
            <a:r>
              <a:rPr lang="en-US" sz="2400" dirty="0">
                <a:solidFill>
                  <a:schemeClr val="tx1"/>
                </a:solidFill>
              </a:rPr>
              <a:t>ALU</a:t>
            </a:r>
            <a:r>
              <a:rPr lang="he-IL" sz="2400" dirty="0">
                <a:solidFill>
                  <a:schemeClr val="tx1"/>
                </a:solidFill>
              </a:rPr>
              <a:t> מומש בארכיטקטורה מבנית המורכב מ-32 </a:t>
            </a:r>
            <a:r>
              <a:rPr lang="en-US" sz="2400" dirty="0">
                <a:solidFill>
                  <a:schemeClr val="tx1"/>
                </a:solidFill>
              </a:rPr>
              <a:t>ALUs</a:t>
            </a:r>
            <a:r>
              <a:rPr lang="he-IL" sz="2400" dirty="0">
                <a:solidFill>
                  <a:schemeClr val="tx1"/>
                </a:solidFill>
              </a:rPr>
              <a:t> של 1 ביט כל אחד.</a:t>
            </a:r>
          </a:p>
          <a:p>
            <a:pPr algn="r" rtl="1"/>
            <a:r>
              <a:rPr lang="he-IL" sz="2400" dirty="0">
                <a:solidFill>
                  <a:schemeClr val="tx1"/>
                </a:solidFill>
              </a:rPr>
              <a:t>כפי שניתן לראות קווי הבקרה </a:t>
            </a:r>
            <a:r>
              <a:rPr lang="en-US" sz="2400" dirty="0">
                <a:solidFill>
                  <a:schemeClr val="tx1"/>
                </a:solidFill>
              </a:rPr>
              <a:t>A Invert, B Invert</a:t>
            </a:r>
            <a:r>
              <a:rPr lang="he-IL" sz="2400" dirty="0">
                <a:solidFill>
                  <a:schemeClr val="tx1"/>
                </a:solidFill>
              </a:rPr>
              <a:t> ו-</a:t>
            </a:r>
            <a:r>
              <a:rPr lang="en-US" sz="2400" dirty="0">
                <a:solidFill>
                  <a:schemeClr val="tx1"/>
                </a:solidFill>
              </a:rPr>
              <a:t>Operation</a:t>
            </a:r>
            <a:r>
              <a:rPr lang="he-IL" sz="2400" dirty="0">
                <a:solidFill>
                  <a:schemeClr val="tx1"/>
                </a:solidFill>
              </a:rPr>
              <a:t> משותפים ונכנסים לכל אחד מהם.</a:t>
            </a:r>
          </a:p>
          <a:p>
            <a:pPr algn="r" rtl="1"/>
            <a:r>
              <a:rPr lang="he-IL" sz="2400" dirty="0">
                <a:solidFill>
                  <a:schemeClr val="tx1"/>
                </a:solidFill>
              </a:rPr>
              <a:t>קו ה-</a:t>
            </a:r>
            <a:r>
              <a:rPr lang="en-US" sz="2400" dirty="0">
                <a:solidFill>
                  <a:schemeClr val="tx1"/>
                </a:solidFill>
              </a:rPr>
              <a:t>Carry In</a:t>
            </a:r>
            <a:r>
              <a:rPr lang="he-IL" sz="2400" dirty="0">
                <a:solidFill>
                  <a:schemeClr val="tx1"/>
                </a:solidFill>
              </a:rPr>
              <a:t> נכנס ל-</a:t>
            </a:r>
            <a:r>
              <a:rPr lang="en-US" sz="2400" dirty="0">
                <a:solidFill>
                  <a:schemeClr val="tx1"/>
                </a:solidFill>
              </a:rPr>
              <a:t>ALU</a:t>
            </a:r>
            <a:r>
              <a:rPr lang="he-IL" sz="2400" dirty="0">
                <a:solidFill>
                  <a:schemeClr val="tx1"/>
                </a:solidFill>
              </a:rPr>
              <a:t> של ה-</a:t>
            </a:r>
            <a:r>
              <a:rPr lang="en-US" sz="2400" dirty="0">
                <a:solidFill>
                  <a:schemeClr val="tx1"/>
                </a:solidFill>
              </a:rPr>
              <a:t>LSB</a:t>
            </a:r>
            <a:r>
              <a:rPr lang="he-IL" sz="2400" dirty="0">
                <a:solidFill>
                  <a:schemeClr val="tx1"/>
                </a:solidFill>
              </a:rPr>
              <a:t> ובשאר ה-</a:t>
            </a:r>
            <a:r>
              <a:rPr lang="en-US" sz="2400" dirty="0">
                <a:solidFill>
                  <a:schemeClr val="tx1"/>
                </a:solidFill>
              </a:rPr>
              <a:t>ALUs</a:t>
            </a:r>
            <a:r>
              <a:rPr lang="he-IL" sz="2400" dirty="0">
                <a:solidFill>
                  <a:schemeClr val="tx1"/>
                </a:solidFill>
              </a:rPr>
              <a:t> ה-</a:t>
            </a:r>
            <a:r>
              <a:rPr lang="en-US" sz="2400" dirty="0">
                <a:solidFill>
                  <a:schemeClr val="tx1"/>
                </a:solidFill>
              </a:rPr>
              <a:t>Carry In</a:t>
            </a:r>
            <a:r>
              <a:rPr lang="he-IL" sz="2400" dirty="0">
                <a:solidFill>
                  <a:schemeClr val="tx1"/>
                </a:solidFill>
              </a:rPr>
              <a:t> הוא ה-</a:t>
            </a:r>
            <a:r>
              <a:rPr lang="en-US" sz="2400" dirty="0">
                <a:solidFill>
                  <a:schemeClr val="tx1"/>
                </a:solidFill>
              </a:rPr>
              <a:t>Carry Out</a:t>
            </a:r>
            <a:r>
              <a:rPr lang="he-IL" sz="2400" dirty="0">
                <a:solidFill>
                  <a:schemeClr val="tx1"/>
                </a:solidFill>
              </a:rPr>
              <a:t> של ה-</a:t>
            </a:r>
            <a:r>
              <a:rPr lang="en-US" sz="2400" dirty="0">
                <a:solidFill>
                  <a:schemeClr val="tx1"/>
                </a:solidFill>
              </a:rPr>
              <a:t>ALU</a:t>
            </a:r>
            <a:r>
              <a:rPr lang="he-IL" sz="2400" dirty="0">
                <a:solidFill>
                  <a:schemeClr val="tx1"/>
                </a:solidFill>
              </a:rPr>
              <a:t> הקודם.</a:t>
            </a:r>
          </a:p>
          <a:p>
            <a:pPr algn="r" rtl="1"/>
            <a:r>
              <a:rPr lang="he-IL" sz="2400" dirty="0">
                <a:solidFill>
                  <a:schemeClr val="tx1"/>
                </a:solidFill>
              </a:rPr>
              <a:t>עבור פעולת </a:t>
            </a:r>
            <a:r>
              <a:rPr lang="en-US" sz="2400" dirty="0">
                <a:solidFill>
                  <a:schemeClr val="tx1"/>
                </a:solidFill>
              </a:rPr>
              <a:t>SLT</a:t>
            </a:r>
            <a:r>
              <a:rPr lang="he-IL" sz="2400" dirty="0">
                <a:solidFill>
                  <a:schemeClr val="tx1"/>
                </a:solidFill>
              </a:rPr>
              <a:t>, קו ה-</a:t>
            </a:r>
            <a:r>
              <a:rPr lang="en-US" sz="2400" dirty="0">
                <a:solidFill>
                  <a:schemeClr val="tx1"/>
                </a:solidFill>
              </a:rPr>
              <a:t>SET</a:t>
            </a:r>
            <a:r>
              <a:rPr lang="he-IL" sz="2400" dirty="0">
                <a:solidFill>
                  <a:schemeClr val="tx1"/>
                </a:solidFill>
              </a:rPr>
              <a:t> של ה-</a:t>
            </a:r>
            <a:r>
              <a:rPr lang="en-US" sz="2400" dirty="0">
                <a:solidFill>
                  <a:schemeClr val="tx1"/>
                </a:solidFill>
              </a:rPr>
              <a:t>ALU</a:t>
            </a:r>
            <a:r>
              <a:rPr lang="he-IL" sz="2400" dirty="0">
                <a:solidFill>
                  <a:schemeClr val="tx1"/>
                </a:solidFill>
              </a:rPr>
              <a:t> של ה-</a:t>
            </a:r>
            <a:r>
              <a:rPr lang="en-US" sz="2400" dirty="0">
                <a:solidFill>
                  <a:schemeClr val="tx1"/>
                </a:solidFill>
              </a:rPr>
              <a:t>MSB</a:t>
            </a:r>
            <a:r>
              <a:rPr lang="he-IL" sz="2400" dirty="0">
                <a:solidFill>
                  <a:schemeClr val="tx1"/>
                </a:solidFill>
              </a:rPr>
              <a:t> מהווה את סיבית הסימן של תוצאת החיסור. מכאן נחבר אותו לכניסת ה-</a:t>
            </a:r>
            <a:r>
              <a:rPr lang="en-US" sz="2400" dirty="0">
                <a:solidFill>
                  <a:schemeClr val="tx1"/>
                </a:solidFill>
              </a:rPr>
              <a:t>LESS</a:t>
            </a:r>
            <a:r>
              <a:rPr lang="he-IL" sz="2400" dirty="0">
                <a:solidFill>
                  <a:schemeClr val="tx1"/>
                </a:solidFill>
              </a:rPr>
              <a:t> של ה-</a:t>
            </a:r>
            <a:r>
              <a:rPr lang="en-US" sz="2400" dirty="0">
                <a:solidFill>
                  <a:schemeClr val="tx1"/>
                </a:solidFill>
              </a:rPr>
              <a:t>ALU</a:t>
            </a:r>
            <a:r>
              <a:rPr lang="he-IL" sz="2400" dirty="0">
                <a:solidFill>
                  <a:schemeClr val="tx1"/>
                </a:solidFill>
              </a:rPr>
              <a:t> של ה-</a:t>
            </a:r>
            <a:r>
              <a:rPr lang="en-US" sz="2400" dirty="0">
                <a:solidFill>
                  <a:schemeClr val="tx1"/>
                </a:solidFill>
              </a:rPr>
              <a:t>LSB</a:t>
            </a:r>
            <a:r>
              <a:rPr lang="he-IL" sz="2400" dirty="0">
                <a:solidFill>
                  <a:schemeClr val="tx1"/>
                </a:solidFill>
              </a:rPr>
              <a:t> ובכל השאר נכניס 0 בכניסת ה-</a:t>
            </a:r>
            <a:r>
              <a:rPr lang="en-US" sz="2400" dirty="0">
                <a:solidFill>
                  <a:schemeClr val="tx1"/>
                </a:solidFill>
              </a:rPr>
              <a:t>LESS</a:t>
            </a:r>
            <a:r>
              <a:rPr lang="he-IL" sz="2400" dirty="0">
                <a:solidFill>
                  <a:schemeClr val="tx1"/>
                </a:solidFill>
              </a:rPr>
              <a:t>, כך נקבל תוצאה של 0 או 1 בפעולת </a:t>
            </a:r>
            <a:r>
              <a:rPr lang="en-US" sz="2400" dirty="0">
                <a:solidFill>
                  <a:schemeClr val="tx1"/>
                </a:solidFill>
              </a:rPr>
              <a:t>SLT</a:t>
            </a:r>
            <a:r>
              <a:rPr lang="he-IL" sz="2400" dirty="0">
                <a:solidFill>
                  <a:schemeClr val="tx1"/>
                </a:solidFill>
              </a:rPr>
              <a:t>.</a:t>
            </a:r>
            <a:endParaRPr lang="en-US" sz="2400" dirty="0">
              <a:solidFill>
                <a:schemeClr val="tx1"/>
              </a:solidFill>
            </a:endParaRPr>
          </a:p>
        </p:txBody>
      </p:sp>
      <p:pic>
        <p:nvPicPr>
          <p:cNvPr id="4" name="Picture 3" descr="Diagram, schematic&#10;&#10;Description automatically generated">
            <a:extLst>
              <a:ext uri="{FF2B5EF4-FFF2-40B4-BE49-F238E27FC236}">
                <a16:creationId xmlns:a16="http://schemas.microsoft.com/office/drawing/2014/main" id="{78E06B71-238A-4707-B555-4C4D22E9C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869" y="208280"/>
            <a:ext cx="3768441" cy="6441440"/>
          </a:xfrm>
          <a:prstGeom prst="rect">
            <a:avLst/>
          </a:prstGeom>
        </p:spPr>
      </p:pic>
    </p:spTree>
    <p:extLst>
      <p:ext uri="{BB962C8B-B14F-4D97-AF65-F5344CB8AC3E}">
        <p14:creationId xmlns:p14="http://schemas.microsoft.com/office/powerpoint/2010/main" val="4050497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343270" y="111760"/>
            <a:ext cx="11505459" cy="994299"/>
          </a:xfrm>
        </p:spPr>
        <p:txBody>
          <a:bodyPr>
            <a:normAutofit/>
          </a:bodyPr>
          <a:lstStyle/>
          <a:p>
            <a:pPr algn="r" rtl="1"/>
            <a:r>
              <a:rPr lang="he-IL" dirty="0"/>
              <a:t>מימוש </a:t>
            </a:r>
            <a:r>
              <a:rPr lang="en-US" dirty="0"/>
              <a:t>ALU 1bit</a:t>
            </a:r>
            <a:endParaRPr lang="en-IL" dirty="0"/>
          </a:p>
        </p:txBody>
      </p:sp>
      <p:sp>
        <p:nvSpPr>
          <p:cNvPr id="6" name="Subtitle 2">
            <a:extLst>
              <a:ext uri="{FF2B5EF4-FFF2-40B4-BE49-F238E27FC236}">
                <a16:creationId xmlns:a16="http://schemas.microsoft.com/office/drawing/2014/main" id="{E292A34C-724E-40D9-975C-21F169F5E476}"/>
              </a:ext>
            </a:extLst>
          </p:cNvPr>
          <p:cNvSpPr>
            <a:spLocks noGrp="1"/>
          </p:cNvSpPr>
          <p:nvPr>
            <p:ph type="subTitle" idx="1"/>
          </p:nvPr>
        </p:nvSpPr>
        <p:spPr>
          <a:xfrm>
            <a:off x="8260080" y="1574799"/>
            <a:ext cx="3496500" cy="4865950"/>
          </a:xfrm>
        </p:spPr>
        <p:txBody>
          <a:bodyPr>
            <a:normAutofit/>
          </a:bodyPr>
          <a:lstStyle/>
          <a:p>
            <a:pPr algn="r" rtl="1"/>
            <a:r>
              <a:rPr lang="he-IL" sz="2400" dirty="0">
                <a:solidFill>
                  <a:schemeClr val="tx1"/>
                </a:solidFill>
              </a:rPr>
              <a:t>כפי שניתן לראות ה-</a:t>
            </a:r>
            <a:r>
              <a:rPr lang="en-US" sz="2400" dirty="0">
                <a:solidFill>
                  <a:schemeClr val="tx1"/>
                </a:solidFill>
              </a:rPr>
              <a:t>ALU 1bit</a:t>
            </a:r>
            <a:r>
              <a:rPr lang="he-IL" sz="2400" dirty="0">
                <a:solidFill>
                  <a:schemeClr val="tx1"/>
                </a:solidFill>
              </a:rPr>
              <a:t> מספר חישובים במקביל של </a:t>
            </a:r>
            <a:r>
              <a:rPr lang="en-US" sz="2400" dirty="0">
                <a:solidFill>
                  <a:schemeClr val="tx1"/>
                </a:solidFill>
              </a:rPr>
              <a:t>AND</a:t>
            </a:r>
            <a:r>
              <a:rPr lang="he-IL" sz="2400" dirty="0">
                <a:solidFill>
                  <a:schemeClr val="tx1"/>
                </a:solidFill>
              </a:rPr>
              <a:t>, </a:t>
            </a:r>
            <a:r>
              <a:rPr lang="en-US" sz="2400" dirty="0">
                <a:solidFill>
                  <a:schemeClr val="tx1"/>
                </a:solidFill>
              </a:rPr>
              <a:t>OR</a:t>
            </a:r>
            <a:r>
              <a:rPr lang="he-IL" sz="2400" dirty="0">
                <a:solidFill>
                  <a:schemeClr val="tx1"/>
                </a:solidFill>
              </a:rPr>
              <a:t> וחיבור, כאשר לפי קו הבקרה של </a:t>
            </a:r>
            <a:r>
              <a:rPr lang="en-US" sz="2400" dirty="0">
                <a:solidFill>
                  <a:schemeClr val="tx1"/>
                </a:solidFill>
              </a:rPr>
              <a:t>Operation</a:t>
            </a:r>
            <a:r>
              <a:rPr lang="he-IL" sz="2400" dirty="0">
                <a:solidFill>
                  <a:schemeClr val="tx1"/>
                </a:solidFill>
              </a:rPr>
              <a:t> התוצאה המתאימה יוצאת החוצה.</a:t>
            </a:r>
          </a:p>
          <a:p>
            <a:pPr algn="r" rtl="1"/>
            <a:r>
              <a:rPr lang="he-IL" sz="2400" dirty="0">
                <a:solidFill>
                  <a:schemeClr val="tx1"/>
                </a:solidFill>
              </a:rPr>
              <a:t>קיימים גם הקווים </a:t>
            </a:r>
            <a:r>
              <a:rPr lang="en-US" sz="2400" dirty="0">
                <a:solidFill>
                  <a:schemeClr val="tx1"/>
                </a:solidFill>
              </a:rPr>
              <a:t>LESS</a:t>
            </a:r>
            <a:r>
              <a:rPr lang="he-IL" sz="2400" dirty="0">
                <a:solidFill>
                  <a:schemeClr val="tx1"/>
                </a:solidFill>
              </a:rPr>
              <a:t> ו-</a:t>
            </a:r>
            <a:r>
              <a:rPr lang="en-US" sz="2400" dirty="0">
                <a:solidFill>
                  <a:schemeClr val="tx1"/>
                </a:solidFill>
              </a:rPr>
              <a:t>SET</a:t>
            </a:r>
            <a:r>
              <a:rPr lang="he-IL" sz="2400" dirty="0">
                <a:solidFill>
                  <a:schemeClr val="tx1"/>
                </a:solidFill>
              </a:rPr>
              <a:t> על מנת לתמוך בפעולת </a:t>
            </a:r>
            <a:r>
              <a:rPr lang="en-US" sz="2400" dirty="0">
                <a:solidFill>
                  <a:schemeClr val="tx1"/>
                </a:solidFill>
              </a:rPr>
              <a:t>SLT</a:t>
            </a:r>
            <a:r>
              <a:rPr lang="he-IL" sz="2400" dirty="0">
                <a:solidFill>
                  <a:schemeClr val="tx1"/>
                </a:solidFill>
              </a:rPr>
              <a:t>.</a:t>
            </a:r>
          </a:p>
        </p:txBody>
      </p:sp>
      <p:pic>
        <p:nvPicPr>
          <p:cNvPr id="5" name="Picture 4" descr="Diagram&#10;&#10;Description automatically generated">
            <a:extLst>
              <a:ext uri="{FF2B5EF4-FFF2-40B4-BE49-F238E27FC236}">
                <a16:creationId xmlns:a16="http://schemas.microsoft.com/office/drawing/2014/main" id="{F67A1EAA-E821-4F41-85F1-D868AF923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70" y="1027339"/>
            <a:ext cx="7487408" cy="5718901"/>
          </a:xfrm>
          <a:prstGeom prst="rect">
            <a:avLst/>
          </a:prstGeom>
        </p:spPr>
      </p:pic>
    </p:spTree>
    <p:extLst>
      <p:ext uri="{BB962C8B-B14F-4D97-AF65-F5344CB8AC3E}">
        <p14:creationId xmlns:p14="http://schemas.microsoft.com/office/powerpoint/2010/main" val="765736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343270" y="134465"/>
            <a:ext cx="11505459" cy="994299"/>
          </a:xfrm>
        </p:spPr>
        <p:txBody>
          <a:bodyPr>
            <a:normAutofit/>
          </a:bodyPr>
          <a:lstStyle/>
          <a:p>
            <a:pPr algn="r" rtl="1"/>
            <a:r>
              <a:rPr lang="he-IL" dirty="0"/>
              <a:t>מימוש </a:t>
            </a:r>
            <a:r>
              <a:rPr lang="en-US" dirty="0"/>
              <a:t>ALU Control Unit</a:t>
            </a:r>
            <a:endParaRPr lang="en-IL" dirty="0"/>
          </a:p>
        </p:txBody>
      </p:sp>
      <p:pic>
        <p:nvPicPr>
          <p:cNvPr id="4" name="Picture 3" descr="A screenshot of a computer&#10;&#10;Description automatically generated with medium confidence">
            <a:extLst>
              <a:ext uri="{FF2B5EF4-FFF2-40B4-BE49-F238E27FC236}">
                <a16:creationId xmlns:a16="http://schemas.microsoft.com/office/drawing/2014/main" id="{5AC575D5-D835-4C97-9E3E-C23433020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34" y="1554797"/>
            <a:ext cx="6142252" cy="4237087"/>
          </a:xfrm>
          <a:prstGeom prst="rect">
            <a:avLst/>
          </a:prstGeom>
        </p:spPr>
      </p:pic>
      <p:pic>
        <p:nvPicPr>
          <p:cNvPr id="7" name="Picture 6" descr="Text&#10;&#10;Description automatically generated">
            <a:extLst>
              <a:ext uri="{FF2B5EF4-FFF2-40B4-BE49-F238E27FC236}">
                <a16:creationId xmlns:a16="http://schemas.microsoft.com/office/drawing/2014/main" id="{E0B664FC-A7DF-4C7D-89AA-2ED2B6608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869" y="1230364"/>
            <a:ext cx="5660697" cy="5089155"/>
          </a:xfrm>
          <a:prstGeom prst="rect">
            <a:avLst/>
          </a:prstGeom>
        </p:spPr>
      </p:pic>
    </p:spTree>
    <p:extLst>
      <p:ext uri="{BB962C8B-B14F-4D97-AF65-F5344CB8AC3E}">
        <p14:creationId xmlns:p14="http://schemas.microsoft.com/office/powerpoint/2010/main" val="3280109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426128" y="79899"/>
            <a:ext cx="11505459" cy="994299"/>
          </a:xfrm>
        </p:spPr>
        <p:txBody>
          <a:bodyPr>
            <a:normAutofit/>
          </a:bodyPr>
          <a:lstStyle/>
          <a:p>
            <a:pPr algn="r" rtl="1"/>
            <a:r>
              <a:rPr lang="he-IL" dirty="0"/>
              <a:t>מימוש </a:t>
            </a:r>
            <a:r>
              <a:rPr lang="en-US" dirty="0"/>
              <a:t>ALU Control Unit</a:t>
            </a:r>
            <a:r>
              <a:rPr lang="he-IL" dirty="0"/>
              <a:t> </a:t>
            </a:r>
            <a:r>
              <a:rPr lang="en-US" dirty="0"/>
              <a:t> </a:t>
            </a:r>
            <a:r>
              <a:rPr lang="he-IL" dirty="0"/>
              <a:t>- המשך</a:t>
            </a:r>
            <a:endParaRPr lang="en-IL" dirty="0"/>
          </a:p>
        </p:txBody>
      </p:sp>
      <p:sp>
        <p:nvSpPr>
          <p:cNvPr id="4" name="Subtitle 2">
            <a:extLst>
              <a:ext uri="{FF2B5EF4-FFF2-40B4-BE49-F238E27FC236}">
                <a16:creationId xmlns:a16="http://schemas.microsoft.com/office/drawing/2014/main" id="{6A47245A-C975-4391-BD67-7AA4752028CA}"/>
              </a:ext>
            </a:extLst>
          </p:cNvPr>
          <p:cNvSpPr>
            <a:spLocks noGrp="1"/>
          </p:cNvSpPr>
          <p:nvPr>
            <p:ph type="subTitle" idx="1"/>
          </p:nvPr>
        </p:nvSpPr>
        <p:spPr>
          <a:xfrm>
            <a:off x="1429305" y="1281002"/>
            <a:ext cx="10103755" cy="4587137"/>
          </a:xfrm>
        </p:spPr>
        <p:txBody>
          <a:bodyPr>
            <a:normAutofit lnSpcReduction="10000"/>
          </a:bodyPr>
          <a:lstStyle/>
          <a:p>
            <a:pPr algn="r" rtl="1"/>
            <a:r>
              <a:rPr lang="he-IL" sz="2400" dirty="0">
                <a:solidFill>
                  <a:schemeClr val="tx1"/>
                </a:solidFill>
              </a:rPr>
              <a:t>בלוק ה-</a:t>
            </a:r>
            <a:r>
              <a:rPr lang="en-US" sz="2400" dirty="0">
                <a:solidFill>
                  <a:schemeClr val="tx1"/>
                </a:solidFill>
              </a:rPr>
              <a:t>ALU Control Unit</a:t>
            </a:r>
            <a:r>
              <a:rPr lang="he-IL" sz="2400" dirty="0">
                <a:solidFill>
                  <a:schemeClr val="tx1"/>
                </a:solidFill>
              </a:rPr>
              <a:t> ב-</a:t>
            </a:r>
            <a:r>
              <a:rPr lang="en-US" sz="2400" dirty="0">
                <a:solidFill>
                  <a:schemeClr val="tx1"/>
                </a:solidFill>
              </a:rPr>
              <a:t>Pipelined MIPS</a:t>
            </a:r>
            <a:r>
              <a:rPr lang="he-IL" sz="2400" dirty="0">
                <a:solidFill>
                  <a:schemeClr val="tx1"/>
                </a:solidFill>
              </a:rPr>
              <a:t> הוא מערכת צירופית, לכן עבור כל שילוב של קווי הבקרה </a:t>
            </a:r>
            <a:r>
              <a:rPr lang="en-US" sz="2400" dirty="0">
                <a:solidFill>
                  <a:schemeClr val="tx1"/>
                </a:solidFill>
              </a:rPr>
              <a:t>ALU_OP</a:t>
            </a:r>
            <a:r>
              <a:rPr lang="he-IL" sz="2400" dirty="0">
                <a:solidFill>
                  <a:schemeClr val="tx1"/>
                </a:solidFill>
              </a:rPr>
              <a:t> ו-</a:t>
            </a:r>
            <a:r>
              <a:rPr lang="en-US" sz="2400" dirty="0">
                <a:solidFill>
                  <a:schemeClr val="tx1"/>
                </a:solidFill>
              </a:rPr>
              <a:t>FUNCT</a:t>
            </a:r>
            <a:r>
              <a:rPr lang="he-IL" sz="2400" dirty="0">
                <a:solidFill>
                  <a:schemeClr val="tx1"/>
                </a:solidFill>
              </a:rPr>
              <a:t> הוא מוציא את אותות הבקרה ל-</a:t>
            </a:r>
            <a:r>
              <a:rPr lang="en-US" sz="2400" dirty="0">
                <a:solidFill>
                  <a:schemeClr val="tx1"/>
                </a:solidFill>
              </a:rPr>
              <a:t>ALU</a:t>
            </a:r>
            <a:r>
              <a:rPr lang="he-IL" sz="2400" dirty="0">
                <a:solidFill>
                  <a:schemeClr val="tx1"/>
                </a:solidFill>
              </a:rPr>
              <a:t> המתאימים לאותו סוג של פקודה.</a:t>
            </a:r>
          </a:p>
          <a:p>
            <a:pPr algn="r" rtl="1"/>
            <a:r>
              <a:rPr lang="he-IL" sz="2400" dirty="0">
                <a:solidFill>
                  <a:schemeClr val="tx1"/>
                </a:solidFill>
              </a:rPr>
              <a:t>ה-</a:t>
            </a:r>
            <a:r>
              <a:rPr lang="en-US" sz="2400" dirty="0">
                <a:solidFill>
                  <a:schemeClr val="tx1"/>
                </a:solidFill>
              </a:rPr>
              <a:t>ALU Control Unit</a:t>
            </a:r>
            <a:r>
              <a:rPr lang="he-IL" sz="2400" dirty="0">
                <a:solidFill>
                  <a:schemeClr val="tx1"/>
                </a:solidFill>
              </a:rPr>
              <a:t> שלנו תומך בפונקציות הבאות:</a:t>
            </a:r>
          </a:p>
          <a:p>
            <a:pPr marL="342900" indent="-342900" algn="r" rtl="1">
              <a:buFont typeface="Arial" panose="020B0604020202020204" pitchFamily="34" charset="0"/>
              <a:buChar char="•"/>
            </a:pPr>
            <a:r>
              <a:rPr lang="he-IL" sz="2400" dirty="0">
                <a:solidFill>
                  <a:schemeClr val="tx1"/>
                </a:solidFill>
              </a:rPr>
              <a:t>פעולת </a:t>
            </a:r>
            <a:r>
              <a:rPr lang="en-US" sz="2400" dirty="0">
                <a:solidFill>
                  <a:schemeClr val="tx1"/>
                </a:solidFill>
              </a:rPr>
              <a:t>AND</a:t>
            </a:r>
            <a:endParaRPr lang="he-IL" sz="2400" dirty="0">
              <a:solidFill>
                <a:schemeClr val="tx1"/>
              </a:solidFill>
            </a:endParaRPr>
          </a:p>
          <a:p>
            <a:pPr marL="342900" indent="-342900" algn="r" rtl="1">
              <a:buFont typeface="Arial" panose="020B0604020202020204" pitchFamily="34" charset="0"/>
              <a:buChar char="•"/>
            </a:pPr>
            <a:r>
              <a:rPr lang="he-IL" sz="2400" dirty="0">
                <a:solidFill>
                  <a:schemeClr val="tx1"/>
                </a:solidFill>
              </a:rPr>
              <a:t>פעולת </a:t>
            </a:r>
            <a:r>
              <a:rPr lang="en-US" sz="2400" dirty="0">
                <a:solidFill>
                  <a:schemeClr val="tx1"/>
                </a:solidFill>
              </a:rPr>
              <a:t>OR</a:t>
            </a:r>
            <a:endParaRPr lang="he-IL" sz="2400" dirty="0">
              <a:solidFill>
                <a:schemeClr val="tx1"/>
              </a:solidFill>
            </a:endParaRPr>
          </a:p>
          <a:p>
            <a:pPr marL="342900" indent="-342900" algn="r" rtl="1">
              <a:buFont typeface="Arial" panose="020B0604020202020204" pitchFamily="34" charset="0"/>
              <a:buChar char="•"/>
            </a:pPr>
            <a:r>
              <a:rPr lang="he-IL" sz="2400" dirty="0">
                <a:solidFill>
                  <a:schemeClr val="tx1"/>
                </a:solidFill>
              </a:rPr>
              <a:t>פעולת חיבור</a:t>
            </a:r>
          </a:p>
          <a:p>
            <a:pPr marL="342900" indent="-342900" algn="r" rtl="1">
              <a:buFont typeface="Arial" panose="020B0604020202020204" pitchFamily="34" charset="0"/>
              <a:buChar char="•"/>
            </a:pPr>
            <a:r>
              <a:rPr lang="he-IL" sz="2400" dirty="0">
                <a:solidFill>
                  <a:schemeClr val="tx1"/>
                </a:solidFill>
              </a:rPr>
              <a:t>פעולת חיסור</a:t>
            </a:r>
          </a:p>
          <a:p>
            <a:pPr marL="342900" indent="-342900" algn="r" rtl="1">
              <a:buFont typeface="Arial" panose="020B0604020202020204" pitchFamily="34" charset="0"/>
              <a:buChar char="•"/>
            </a:pPr>
            <a:r>
              <a:rPr lang="he-IL" sz="2400" dirty="0">
                <a:solidFill>
                  <a:schemeClr val="tx1"/>
                </a:solidFill>
              </a:rPr>
              <a:t>פעולת </a:t>
            </a:r>
            <a:r>
              <a:rPr lang="en-US" sz="2400" dirty="0">
                <a:solidFill>
                  <a:schemeClr val="tx1"/>
                </a:solidFill>
              </a:rPr>
              <a:t>SLT</a:t>
            </a:r>
          </a:p>
        </p:txBody>
      </p:sp>
    </p:spTree>
    <p:extLst>
      <p:ext uri="{BB962C8B-B14F-4D97-AF65-F5344CB8AC3E}">
        <p14:creationId xmlns:p14="http://schemas.microsoft.com/office/powerpoint/2010/main" val="4256310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426128" y="79899"/>
            <a:ext cx="11505459" cy="994299"/>
          </a:xfrm>
        </p:spPr>
        <p:txBody>
          <a:bodyPr>
            <a:normAutofit/>
          </a:bodyPr>
          <a:lstStyle/>
          <a:p>
            <a:pPr algn="r" rtl="1"/>
            <a:r>
              <a:rPr lang="he-IL" dirty="0"/>
              <a:t>מימוש </a:t>
            </a:r>
            <a:r>
              <a:rPr lang="en-US" dirty="0"/>
              <a:t>Memory Module</a:t>
            </a:r>
            <a:endParaRPr lang="en-IL" dirty="0"/>
          </a:p>
        </p:txBody>
      </p:sp>
      <p:sp>
        <p:nvSpPr>
          <p:cNvPr id="4" name="Subtitle 2">
            <a:extLst>
              <a:ext uri="{FF2B5EF4-FFF2-40B4-BE49-F238E27FC236}">
                <a16:creationId xmlns:a16="http://schemas.microsoft.com/office/drawing/2014/main" id="{6A47245A-C975-4391-BD67-7AA4752028CA}"/>
              </a:ext>
            </a:extLst>
          </p:cNvPr>
          <p:cNvSpPr>
            <a:spLocks noGrp="1"/>
          </p:cNvSpPr>
          <p:nvPr>
            <p:ph type="subTitle" idx="1"/>
          </p:nvPr>
        </p:nvSpPr>
        <p:spPr>
          <a:xfrm>
            <a:off x="1168400" y="1074198"/>
            <a:ext cx="10419810" cy="5600922"/>
          </a:xfrm>
        </p:spPr>
        <p:txBody>
          <a:bodyPr>
            <a:normAutofit/>
          </a:bodyPr>
          <a:lstStyle/>
          <a:p>
            <a:pPr algn="r" rtl="1"/>
            <a:r>
              <a:rPr lang="he-IL" sz="2400" dirty="0">
                <a:solidFill>
                  <a:schemeClr val="tx1"/>
                </a:solidFill>
              </a:rPr>
              <a:t>ה-</a:t>
            </a:r>
            <a:r>
              <a:rPr lang="en-US" sz="2400" dirty="0">
                <a:solidFill>
                  <a:schemeClr val="tx1"/>
                </a:solidFill>
              </a:rPr>
              <a:t>Memory Module</a:t>
            </a:r>
            <a:r>
              <a:rPr lang="he-IL" sz="2400" dirty="0">
                <a:solidFill>
                  <a:schemeClr val="tx1"/>
                </a:solidFill>
              </a:rPr>
              <a:t> אחראי על כתיבה וקריאת הנתונים בזיכרון המידע ולכן מורכב אך ורק מבלוק ה-</a:t>
            </a:r>
            <a:r>
              <a:rPr lang="en-US" sz="2400" dirty="0">
                <a:solidFill>
                  <a:schemeClr val="tx1"/>
                </a:solidFill>
              </a:rPr>
              <a:t>Data Memory</a:t>
            </a:r>
            <a:r>
              <a:rPr lang="he-IL" sz="2400" dirty="0">
                <a:solidFill>
                  <a:schemeClr val="tx1"/>
                </a:solidFill>
              </a:rPr>
              <a:t>.</a:t>
            </a:r>
          </a:p>
          <a:p>
            <a:pPr algn="r" rtl="1"/>
            <a:endParaRPr lang="he-IL" sz="2400" dirty="0">
              <a:solidFill>
                <a:schemeClr val="tx1"/>
              </a:solidFill>
            </a:endParaRPr>
          </a:p>
        </p:txBody>
      </p:sp>
      <p:pic>
        <p:nvPicPr>
          <p:cNvPr id="5" name="Picture 4" descr="Text&#10;&#10;Description automatically generated">
            <a:extLst>
              <a:ext uri="{FF2B5EF4-FFF2-40B4-BE49-F238E27FC236}">
                <a16:creationId xmlns:a16="http://schemas.microsoft.com/office/drawing/2014/main" id="{8137AAA4-7F7B-4F1E-9C00-1F2BCE759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545" y="1909922"/>
            <a:ext cx="9035519" cy="4765198"/>
          </a:xfrm>
          <a:prstGeom prst="rect">
            <a:avLst/>
          </a:prstGeom>
        </p:spPr>
      </p:pic>
    </p:spTree>
    <p:extLst>
      <p:ext uri="{BB962C8B-B14F-4D97-AF65-F5344CB8AC3E}">
        <p14:creationId xmlns:p14="http://schemas.microsoft.com/office/powerpoint/2010/main" val="1358481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426128" y="79899"/>
            <a:ext cx="11505459" cy="994299"/>
          </a:xfrm>
        </p:spPr>
        <p:txBody>
          <a:bodyPr>
            <a:normAutofit/>
          </a:bodyPr>
          <a:lstStyle/>
          <a:p>
            <a:pPr algn="r" rtl="1"/>
            <a:r>
              <a:rPr lang="he-IL" dirty="0"/>
              <a:t>מימוש </a:t>
            </a:r>
            <a:r>
              <a:rPr lang="en-US" dirty="0"/>
              <a:t>Memory Module</a:t>
            </a:r>
            <a:r>
              <a:rPr lang="he-IL" dirty="0"/>
              <a:t> - המשך</a:t>
            </a:r>
            <a:endParaRPr lang="en-IL" dirty="0"/>
          </a:p>
        </p:txBody>
      </p:sp>
      <p:pic>
        <p:nvPicPr>
          <p:cNvPr id="8" name="Picture 7" descr="Text&#10;&#10;Description automatically generated">
            <a:extLst>
              <a:ext uri="{FF2B5EF4-FFF2-40B4-BE49-F238E27FC236}">
                <a16:creationId xmlns:a16="http://schemas.microsoft.com/office/drawing/2014/main" id="{EFB40DE3-CF11-4CAF-AFC1-86197F50E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027" y="1074198"/>
            <a:ext cx="7517945" cy="5539962"/>
          </a:xfrm>
          <a:prstGeom prst="rect">
            <a:avLst/>
          </a:prstGeom>
        </p:spPr>
      </p:pic>
    </p:spTree>
    <p:extLst>
      <p:ext uri="{BB962C8B-B14F-4D97-AF65-F5344CB8AC3E}">
        <p14:creationId xmlns:p14="http://schemas.microsoft.com/office/powerpoint/2010/main" val="1418567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426128" y="79899"/>
            <a:ext cx="11505459" cy="994299"/>
          </a:xfrm>
        </p:spPr>
        <p:txBody>
          <a:bodyPr>
            <a:normAutofit/>
          </a:bodyPr>
          <a:lstStyle/>
          <a:p>
            <a:pPr algn="r" rtl="1"/>
            <a:r>
              <a:rPr lang="en-US" dirty="0"/>
              <a:t>Pipeline MIPS</a:t>
            </a:r>
            <a:endParaRPr lang="en-IL" dirty="0"/>
          </a:p>
        </p:txBody>
      </p:sp>
      <p:sp>
        <p:nvSpPr>
          <p:cNvPr id="4" name="Subtitle 2">
            <a:extLst>
              <a:ext uri="{FF2B5EF4-FFF2-40B4-BE49-F238E27FC236}">
                <a16:creationId xmlns:a16="http://schemas.microsoft.com/office/drawing/2014/main" id="{6A47245A-C975-4391-BD67-7AA4752028CA}"/>
              </a:ext>
            </a:extLst>
          </p:cNvPr>
          <p:cNvSpPr>
            <a:spLocks noGrp="1"/>
          </p:cNvSpPr>
          <p:nvPr>
            <p:ph type="subTitle" idx="1"/>
          </p:nvPr>
        </p:nvSpPr>
        <p:spPr>
          <a:xfrm>
            <a:off x="1127465" y="1281002"/>
            <a:ext cx="10405596" cy="5110920"/>
          </a:xfrm>
        </p:spPr>
        <p:txBody>
          <a:bodyPr>
            <a:normAutofit fontScale="92500" lnSpcReduction="10000"/>
          </a:bodyPr>
          <a:lstStyle/>
          <a:p>
            <a:pPr algn="r" rtl="1"/>
            <a:r>
              <a:rPr lang="he-IL" sz="2400" b="1" u="sng" dirty="0">
                <a:solidFill>
                  <a:schemeClr val="tx1"/>
                </a:solidFill>
              </a:rPr>
              <a:t>הצגת הבעיה:</a:t>
            </a:r>
          </a:p>
          <a:p>
            <a:pPr algn="r" rtl="1"/>
            <a:r>
              <a:rPr lang="he-IL" sz="2400" dirty="0">
                <a:solidFill>
                  <a:schemeClr val="tx1"/>
                </a:solidFill>
              </a:rPr>
              <a:t>למעבד ה-</a:t>
            </a:r>
            <a:r>
              <a:rPr lang="en-US" sz="2400" dirty="0">
                <a:solidFill>
                  <a:schemeClr val="tx1"/>
                </a:solidFill>
              </a:rPr>
              <a:t>MIPS</a:t>
            </a:r>
            <a:r>
              <a:rPr lang="he-IL" sz="2400" dirty="0">
                <a:solidFill>
                  <a:schemeClr val="tx1"/>
                </a:solidFill>
              </a:rPr>
              <a:t> החד מחזורי קיימים הגבלות מסוימות, נרצה להאיץ את פעולתו ע"י </a:t>
            </a:r>
            <a:r>
              <a:rPr lang="he-IL" sz="2400" dirty="0" err="1">
                <a:solidFill>
                  <a:schemeClr val="tx1"/>
                </a:solidFill>
              </a:rPr>
              <a:t>מיקבול</a:t>
            </a:r>
            <a:r>
              <a:rPr lang="he-IL" sz="2400" dirty="0">
                <a:solidFill>
                  <a:schemeClr val="tx1"/>
                </a:solidFill>
              </a:rPr>
              <a:t> של ביצוע הפקודות.</a:t>
            </a:r>
          </a:p>
          <a:p>
            <a:pPr algn="r" rtl="1"/>
            <a:r>
              <a:rPr lang="he-IL" sz="2400" dirty="0">
                <a:solidFill>
                  <a:schemeClr val="tx1"/>
                </a:solidFill>
              </a:rPr>
              <a:t>אחת הבעיות היא פעולה בתדר נמוך יחסית מאחר וזמן המחזור תלוי בפקודה הארוכה ביותר (</a:t>
            </a:r>
            <a:r>
              <a:rPr lang="en-US" sz="2400" dirty="0">
                <a:solidFill>
                  <a:schemeClr val="tx1"/>
                </a:solidFill>
              </a:rPr>
              <a:t>LW</a:t>
            </a:r>
            <a:r>
              <a:rPr lang="he-IL" sz="2400" dirty="0">
                <a:solidFill>
                  <a:schemeClr val="tx1"/>
                </a:solidFill>
              </a:rPr>
              <a:t>) מה שגורם ל-</a:t>
            </a:r>
            <a:r>
              <a:rPr lang="en-US" sz="2400" dirty="0">
                <a:solidFill>
                  <a:schemeClr val="tx1"/>
                </a:solidFill>
              </a:rPr>
              <a:t>throughput</a:t>
            </a:r>
            <a:r>
              <a:rPr lang="he-IL" sz="2400" dirty="0">
                <a:solidFill>
                  <a:schemeClr val="tx1"/>
                </a:solidFill>
              </a:rPr>
              <a:t> נמוך.</a:t>
            </a:r>
          </a:p>
          <a:p>
            <a:pPr algn="r" rtl="1"/>
            <a:r>
              <a:rPr lang="he-IL" sz="2400" b="1" u="sng" dirty="0">
                <a:solidFill>
                  <a:schemeClr val="tx1"/>
                </a:solidFill>
              </a:rPr>
              <a:t>פתרון הבעיה:</a:t>
            </a:r>
          </a:p>
          <a:p>
            <a:pPr algn="r" rtl="1"/>
            <a:r>
              <a:rPr lang="he-IL" sz="2400" dirty="0">
                <a:solidFill>
                  <a:schemeClr val="tx1"/>
                </a:solidFill>
              </a:rPr>
              <a:t>אחד הפתרונות לבעיה זו היא שימוש ב-</a:t>
            </a:r>
            <a:r>
              <a:rPr lang="en-US" sz="2400" dirty="0">
                <a:solidFill>
                  <a:schemeClr val="tx1"/>
                </a:solidFill>
              </a:rPr>
              <a:t>Pipeline</a:t>
            </a:r>
            <a:r>
              <a:rPr lang="he-IL" sz="2400" dirty="0">
                <a:solidFill>
                  <a:schemeClr val="tx1"/>
                </a:solidFill>
              </a:rPr>
              <a:t> כך נוכל לבצע מספר פקודות במקביל כאשר כל אחת מהפקודות תהיה בשלב אחר בביצוע בכל מחזור שעון.</a:t>
            </a:r>
          </a:p>
          <a:p>
            <a:pPr algn="r" rtl="1"/>
            <a:r>
              <a:rPr lang="he-IL" sz="2400" dirty="0">
                <a:solidFill>
                  <a:schemeClr val="tx1"/>
                </a:solidFill>
              </a:rPr>
              <a:t>לצורך כך נצטרך להוסיף רגיסטרים שיחצצו בין השלבים, דבר זה מוביל ליתרון נוסף והוא שיפור ה-</a:t>
            </a:r>
            <a:r>
              <a:rPr lang="en-US" sz="2400" dirty="0">
                <a:solidFill>
                  <a:schemeClr val="tx1"/>
                </a:solidFill>
              </a:rPr>
              <a:t>throughput</a:t>
            </a:r>
            <a:r>
              <a:rPr lang="he-IL" sz="2400" dirty="0">
                <a:solidFill>
                  <a:schemeClr val="tx1"/>
                </a:solidFill>
              </a:rPr>
              <a:t> של המעבד מאחר וזמן המחזור אינו תלוי בפקודה הארוכה ביותר אלא בשלב הארוך ביותר.</a:t>
            </a:r>
            <a:endParaRPr lang="en-US" sz="2400" dirty="0">
              <a:solidFill>
                <a:schemeClr val="tx1"/>
              </a:solidFill>
            </a:endParaRPr>
          </a:p>
        </p:txBody>
      </p:sp>
    </p:spTree>
    <p:extLst>
      <p:ext uri="{BB962C8B-B14F-4D97-AF65-F5344CB8AC3E}">
        <p14:creationId xmlns:p14="http://schemas.microsoft.com/office/powerpoint/2010/main" val="3085117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426128" y="79899"/>
            <a:ext cx="11505459" cy="994299"/>
          </a:xfrm>
        </p:spPr>
        <p:txBody>
          <a:bodyPr>
            <a:normAutofit/>
          </a:bodyPr>
          <a:lstStyle/>
          <a:p>
            <a:pPr algn="r" rtl="1"/>
            <a:r>
              <a:rPr lang="he-IL" dirty="0"/>
              <a:t>מימוש </a:t>
            </a:r>
            <a:r>
              <a:rPr lang="en-US" dirty="0"/>
              <a:t>Memory Module</a:t>
            </a:r>
            <a:r>
              <a:rPr lang="he-IL" dirty="0"/>
              <a:t> - המשך</a:t>
            </a:r>
            <a:endParaRPr lang="en-IL" dirty="0"/>
          </a:p>
        </p:txBody>
      </p:sp>
      <p:sp>
        <p:nvSpPr>
          <p:cNvPr id="4" name="Subtitle 2">
            <a:extLst>
              <a:ext uri="{FF2B5EF4-FFF2-40B4-BE49-F238E27FC236}">
                <a16:creationId xmlns:a16="http://schemas.microsoft.com/office/drawing/2014/main" id="{6A47245A-C975-4391-BD67-7AA4752028CA}"/>
              </a:ext>
            </a:extLst>
          </p:cNvPr>
          <p:cNvSpPr>
            <a:spLocks noGrp="1"/>
          </p:cNvSpPr>
          <p:nvPr>
            <p:ph type="subTitle" idx="1"/>
          </p:nvPr>
        </p:nvSpPr>
        <p:spPr>
          <a:xfrm>
            <a:off x="1422400" y="1257078"/>
            <a:ext cx="10165810" cy="4960842"/>
          </a:xfrm>
        </p:spPr>
        <p:txBody>
          <a:bodyPr>
            <a:normAutofit lnSpcReduction="10000"/>
          </a:bodyPr>
          <a:lstStyle/>
          <a:p>
            <a:pPr algn="r" rtl="1"/>
            <a:r>
              <a:rPr lang="he-IL" sz="2400" dirty="0">
                <a:solidFill>
                  <a:schemeClr val="tx1"/>
                </a:solidFill>
              </a:rPr>
              <a:t>בחלק הראשון של הקוד ניתן לראות שמתבצעת קריאה מהזיכרון ללא תלות בשעון כאשר סיגנל הבקרה של הקריאה פעיל והזיכרון מחוץ לשלב האתחול, אחרת במוצא יתקבל 0. יש לשים לב כי מתבצע שרשור של הבתים למילה.</a:t>
            </a:r>
          </a:p>
          <a:p>
            <a:pPr algn="r" rtl="1"/>
            <a:r>
              <a:rPr lang="he-IL" sz="2400" dirty="0">
                <a:solidFill>
                  <a:schemeClr val="tx1"/>
                </a:solidFill>
              </a:rPr>
              <a:t>בחלק השני, בדומה לזיכרון הפקודות בקטע הקוד יש שני קטעים בתוך ה-</a:t>
            </a:r>
            <a:r>
              <a:rPr lang="en-US" sz="2400" dirty="0">
                <a:solidFill>
                  <a:schemeClr val="tx1"/>
                </a:solidFill>
              </a:rPr>
              <a:t>process</a:t>
            </a:r>
            <a:r>
              <a:rPr lang="he-IL" sz="2400" dirty="0">
                <a:solidFill>
                  <a:schemeClr val="tx1"/>
                </a:solidFill>
              </a:rPr>
              <a:t>:</a:t>
            </a:r>
            <a:endParaRPr lang="en-US" sz="2400" dirty="0">
              <a:solidFill>
                <a:schemeClr val="tx1"/>
              </a:solidFill>
            </a:endParaRPr>
          </a:p>
          <a:p>
            <a:pPr algn="r" rtl="1"/>
            <a:r>
              <a:rPr lang="he-IL" sz="2400" dirty="0">
                <a:solidFill>
                  <a:schemeClr val="tx1"/>
                </a:solidFill>
              </a:rPr>
              <a:t>בקטע הראשון לאחר אתחול הזיכרון מתבצעת כתיבה לזיכרון בכל עליית שעון, זאת במידה וקו הבקרה של הכתיבה פעיל. יש לשים לב לכך שמתבצע פירוק של המילה לבתים.</a:t>
            </a:r>
          </a:p>
          <a:p>
            <a:pPr algn="r" rtl="1"/>
            <a:r>
              <a:rPr lang="he-IL" sz="2400" dirty="0">
                <a:solidFill>
                  <a:schemeClr val="tx1"/>
                </a:solidFill>
              </a:rPr>
              <a:t>בקטע השני מתבצע אתחול הזיכרון בהפעלה הראשונית, בקטע זה פותחים קובץ טקסט וקוראים אותו שורה אחרי שורה כאשר כל שורה היא מילה (32 ביט) בזיכרון, כלומר רצף של 4 כתובות עוקבות החל מהכתובת הנוכחית. יש לשים לב שניתן להגדיר האם הפורמט של המילים בכל שורה הוא בבסיס הקסאדצימלי או דצימלי.</a:t>
            </a:r>
          </a:p>
          <a:p>
            <a:pPr algn="r" rtl="1"/>
            <a:endParaRPr lang="he-IL" sz="2400" dirty="0">
              <a:solidFill>
                <a:schemeClr val="tx1"/>
              </a:solidFill>
            </a:endParaRPr>
          </a:p>
        </p:txBody>
      </p:sp>
    </p:spTree>
    <p:extLst>
      <p:ext uri="{BB962C8B-B14F-4D97-AF65-F5344CB8AC3E}">
        <p14:creationId xmlns:p14="http://schemas.microsoft.com/office/powerpoint/2010/main" val="3660115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426128" y="79899"/>
            <a:ext cx="11505459" cy="994299"/>
          </a:xfrm>
        </p:spPr>
        <p:txBody>
          <a:bodyPr>
            <a:normAutofit/>
          </a:bodyPr>
          <a:lstStyle/>
          <a:p>
            <a:pPr algn="r" rtl="1"/>
            <a:r>
              <a:rPr lang="he-IL" dirty="0"/>
              <a:t>מימוש </a:t>
            </a:r>
            <a:r>
              <a:rPr lang="en-US" dirty="0"/>
              <a:t>Write Back Module</a:t>
            </a:r>
            <a:endParaRPr lang="en-IL" dirty="0"/>
          </a:p>
        </p:txBody>
      </p:sp>
      <p:sp>
        <p:nvSpPr>
          <p:cNvPr id="4" name="Subtitle 2">
            <a:extLst>
              <a:ext uri="{FF2B5EF4-FFF2-40B4-BE49-F238E27FC236}">
                <a16:creationId xmlns:a16="http://schemas.microsoft.com/office/drawing/2014/main" id="{6A47245A-C975-4391-BD67-7AA4752028CA}"/>
              </a:ext>
            </a:extLst>
          </p:cNvPr>
          <p:cNvSpPr>
            <a:spLocks noGrp="1"/>
          </p:cNvSpPr>
          <p:nvPr>
            <p:ph type="subTitle" idx="1"/>
          </p:nvPr>
        </p:nvSpPr>
        <p:spPr>
          <a:xfrm>
            <a:off x="1385607" y="1612678"/>
            <a:ext cx="10165810" cy="2004282"/>
          </a:xfrm>
        </p:spPr>
        <p:txBody>
          <a:bodyPr>
            <a:normAutofit/>
          </a:bodyPr>
          <a:lstStyle/>
          <a:p>
            <a:pPr algn="r" rtl="1"/>
            <a:r>
              <a:rPr lang="he-IL" sz="2400" dirty="0">
                <a:solidFill>
                  <a:schemeClr val="tx1"/>
                </a:solidFill>
              </a:rPr>
              <a:t>ה-</a:t>
            </a:r>
            <a:r>
              <a:rPr lang="en-US" sz="2400" dirty="0">
                <a:solidFill>
                  <a:schemeClr val="tx1"/>
                </a:solidFill>
              </a:rPr>
              <a:t>Write Back Module</a:t>
            </a:r>
            <a:r>
              <a:rPr lang="he-IL" sz="2400" dirty="0">
                <a:solidFill>
                  <a:schemeClr val="tx1"/>
                </a:solidFill>
              </a:rPr>
              <a:t> אחראי על מיתוג המידע הנכתב בחזרה לתוך הרגיסטרים, הבחירה היא בין תוצאת חישוב ה-</a:t>
            </a:r>
            <a:r>
              <a:rPr lang="en-US" sz="2400" dirty="0">
                <a:solidFill>
                  <a:schemeClr val="tx1"/>
                </a:solidFill>
              </a:rPr>
              <a:t>ALU</a:t>
            </a:r>
            <a:r>
              <a:rPr lang="he-IL" sz="2400" dirty="0">
                <a:solidFill>
                  <a:schemeClr val="tx1"/>
                </a:solidFill>
              </a:rPr>
              <a:t> בשלב ה-</a:t>
            </a:r>
            <a:r>
              <a:rPr lang="en-US" sz="2400" dirty="0">
                <a:solidFill>
                  <a:schemeClr val="tx1"/>
                </a:solidFill>
              </a:rPr>
              <a:t>Execution</a:t>
            </a:r>
            <a:r>
              <a:rPr lang="he-IL" sz="2400" dirty="0">
                <a:solidFill>
                  <a:schemeClr val="tx1"/>
                </a:solidFill>
              </a:rPr>
              <a:t> לבין כתיבה מזיכרון המידע, המיתוג מתבצע לפי קו הבקרה </a:t>
            </a:r>
            <a:r>
              <a:rPr lang="en-US" sz="2400" dirty="0" err="1">
                <a:solidFill>
                  <a:schemeClr val="tx1"/>
                </a:solidFill>
              </a:rPr>
              <a:t>MemToReg</a:t>
            </a:r>
            <a:r>
              <a:rPr lang="he-IL" sz="2400" dirty="0">
                <a:solidFill>
                  <a:schemeClr val="tx1"/>
                </a:solidFill>
              </a:rPr>
              <a:t>.</a:t>
            </a:r>
          </a:p>
        </p:txBody>
      </p:sp>
    </p:spTree>
    <p:extLst>
      <p:ext uri="{BB962C8B-B14F-4D97-AF65-F5344CB8AC3E}">
        <p14:creationId xmlns:p14="http://schemas.microsoft.com/office/powerpoint/2010/main" val="2982105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426128" y="-772357"/>
            <a:ext cx="11511739" cy="1533721"/>
          </a:xfrm>
        </p:spPr>
        <p:txBody>
          <a:bodyPr>
            <a:normAutofit/>
          </a:bodyPr>
          <a:lstStyle/>
          <a:p>
            <a:pPr algn="r" rtl="1"/>
            <a:r>
              <a:rPr lang="he-IL" dirty="0"/>
              <a:t>מימוש </a:t>
            </a:r>
            <a:r>
              <a:rPr lang="en-US" dirty="0"/>
              <a:t>Insertion sort</a:t>
            </a:r>
            <a:r>
              <a:rPr lang="he-IL" dirty="0"/>
              <a:t> בקוד </a:t>
            </a:r>
            <a:r>
              <a:rPr lang="en-US" dirty="0"/>
              <a:t>MIPS Assembly</a:t>
            </a:r>
            <a:endParaRPr lang="en-IL" dirty="0"/>
          </a:p>
        </p:txBody>
      </p:sp>
      <p:pic>
        <p:nvPicPr>
          <p:cNvPr id="7" name="Picture 6" descr="Graphical user interface, text, application, email&#10;&#10;Description automatically generated">
            <a:extLst>
              <a:ext uri="{FF2B5EF4-FFF2-40B4-BE49-F238E27FC236}">
                <a16:creationId xmlns:a16="http://schemas.microsoft.com/office/drawing/2014/main" id="{70C29F0A-5441-48FB-BA40-2C0625061516}"/>
              </a:ext>
            </a:extLst>
          </p:cNvPr>
          <p:cNvPicPr>
            <a:picLocks noChangeAspect="1"/>
          </p:cNvPicPr>
          <p:nvPr/>
        </p:nvPicPr>
        <p:blipFill rotWithShape="1">
          <a:blip r:embed="rId2">
            <a:extLst>
              <a:ext uri="{28A0092B-C50C-407E-A947-70E740481C1C}">
                <a14:useLocalDpi xmlns:a14="http://schemas.microsoft.com/office/drawing/2010/main" val="0"/>
              </a:ext>
            </a:extLst>
          </a:blip>
          <a:srcRect l="728" t="16168" r="49029" b="60267"/>
          <a:stretch/>
        </p:blipFill>
        <p:spPr>
          <a:xfrm>
            <a:off x="1491453" y="743608"/>
            <a:ext cx="6676005" cy="1693192"/>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4E2206EE-FEE8-4676-8935-0D3B006ED0FE}"/>
              </a:ext>
            </a:extLst>
          </p:cNvPr>
          <p:cNvPicPr>
            <a:picLocks noChangeAspect="1"/>
          </p:cNvPicPr>
          <p:nvPr/>
        </p:nvPicPr>
        <p:blipFill rotWithShape="1">
          <a:blip r:embed="rId3">
            <a:extLst>
              <a:ext uri="{28A0092B-C50C-407E-A947-70E740481C1C}">
                <a14:useLocalDpi xmlns:a14="http://schemas.microsoft.com/office/drawing/2010/main" val="0"/>
              </a:ext>
            </a:extLst>
          </a:blip>
          <a:srcRect l="582" t="22093" r="25072" b="10311"/>
          <a:stretch/>
        </p:blipFill>
        <p:spPr>
          <a:xfrm>
            <a:off x="1473697" y="2445218"/>
            <a:ext cx="8895423" cy="4373655"/>
          </a:xfrm>
          <a:prstGeom prst="rect">
            <a:avLst/>
          </a:prstGeom>
        </p:spPr>
      </p:pic>
    </p:spTree>
    <p:extLst>
      <p:ext uri="{BB962C8B-B14F-4D97-AF65-F5344CB8AC3E}">
        <p14:creationId xmlns:p14="http://schemas.microsoft.com/office/powerpoint/2010/main" val="1648052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177553" y="266330"/>
            <a:ext cx="11700949" cy="1020932"/>
          </a:xfrm>
        </p:spPr>
        <p:txBody>
          <a:bodyPr>
            <a:normAutofit/>
          </a:bodyPr>
          <a:lstStyle/>
          <a:p>
            <a:pPr algn="r" rtl="1"/>
            <a:r>
              <a:rPr lang="he-IL" dirty="0"/>
              <a:t>הרצת </a:t>
            </a:r>
            <a:r>
              <a:rPr lang="en-US" dirty="0"/>
              <a:t>Insertion sort</a:t>
            </a:r>
            <a:r>
              <a:rPr lang="he-IL" dirty="0"/>
              <a:t> במעבד ה-</a:t>
            </a:r>
            <a:r>
              <a:rPr lang="en-US" dirty="0"/>
              <a:t>Pipelined MIPS</a:t>
            </a:r>
            <a:endParaRPr lang="en-IL" dirty="0"/>
          </a:p>
        </p:txBody>
      </p:sp>
      <p:sp>
        <p:nvSpPr>
          <p:cNvPr id="5" name="Subtitle 2">
            <a:extLst>
              <a:ext uri="{FF2B5EF4-FFF2-40B4-BE49-F238E27FC236}">
                <a16:creationId xmlns:a16="http://schemas.microsoft.com/office/drawing/2014/main" id="{3D314AEB-F76F-40E6-97AF-9D9B63BF527F}"/>
              </a:ext>
            </a:extLst>
          </p:cNvPr>
          <p:cNvSpPr>
            <a:spLocks noGrp="1"/>
          </p:cNvSpPr>
          <p:nvPr>
            <p:ph type="subTitle" idx="1"/>
          </p:nvPr>
        </p:nvSpPr>
        <p:spPr>
          <a:xfrm>
            <a:off x="1385607" y="1612677"/>
            <a:ext cx="10165810" cy="3500861"/>
          </a:xfrm>
        </p:spPr>
        <p:txBody>
          <a:bodyPr>
            <a:normAutofit/>
          </a:bodyPr>
          <a:lstStyle/>
          <a:p>
            <a:pPr algn="r" rtl="1"/>
            <a:r>
              <a:rPr lang="he-IL" sz="2400" dirty="0">
                <a:solidFill>
                  <a:schemeClr val="tx1"/>
                </a:solidFill>
              </a:rPr>
              <a:t>על מנת להריץ את התוכנית שכתבנו על מעבד ה-</a:t>
            </a:r>
            <a:r>
              <a:rPr lang="en-US" sz="2400" dirty="0">
                <a:solidFill>
                  <a:schemeClr val="tx1"/>
                </a:solidFill>
              </a:rPr>
              <a:t>Pipelined MIPs</a:t>
            </a:r>
            <a:r>
              <a:rPr lang="he-IL" sz="2400" dirty="0">
                <a:solidFill>
                  <a:schemeClr val="tx1"/>
                </a:solidFill>
              </a:rPr>
              <a:t> שמימשנו נצטרך לבצע התאמות בתוכנה מאחר והמעבד שתכננו אינו יודע להתמודד באופן חומרתי בסיכונים (</a:t>
            </a:r>
            <a:r>
              <a:rPr lang="en-US" sz="2400" dirty="0">
                <a:solidFill>
                  <a:schemeClr val="tx1"/>
                </a:solidFill>
              </a:rPr>
              <a:t>hazards</a:t>
            </a:r>
            <a:r>
              <a:rPr lang="he-IL" sz="2400" dirty="0">
                <a:solidFill>
                  <a:schemeClr val="tx1"/>
                </a:solidFill>
              </a:rPr>
              <a:t>).</a:t>
            </a:r>
          </a:p>
          <a:p>
            <a:pPr algn="r" rtl="1"/>
            <a:r>
              <a:rPr lang="he-IL" sz="2400" dirty="0">
                <a:solidFill>
                  <a:schemeClr val="tx1"/>
                </a:solidFill>
              </a:rPr>
              <a:t>בקוד קיימים סיכוני </a:t>
            </a:r>
            <a:r>
              <a:rPr lang="en-US" sz="2400" dirty="0">
                <a:solidFill>
                  <a:schemeClr val="tx1"/>
                </a:solidFill>
              </a:rPr>
              <a:t>data hazards, load hazards, branch hazards</a:t>
            </a:r>
            <a:r>
              <a:rPr lang="he-IL" sz="2400" dirty="0">
                <a:solidFill>
                  <a:schemeClr val="tx1"/>
                </a:solidFill>
              </a:rPr>
              <a:t>.</a:t>
            </a:r>
          </a:p>
          <a:p>
            <a:pPr algn="r" rtl="1"/>
            <a:r>
              <a:rPr lang="he-IL" sz="2400" dirty="0">
                <a:solidFill>
                  <a:schemeClr val="tx1"/>
                </a:solidFill>
              </a:rPr>
              <a:t>ניתן להתגבר על סוגי סיכונים אלו בתוכנה ע"י הוספת השהיות או שינוי סדר הפעולות בקוד עצמו.</a:t>
            </a:r>
          </a:p>
        </p:txBody>
      </p:sp>
    </p:spTree>
    <p:extLst>
      <p:ext uri="{BB962C8B-B14F-4D97-AF65-F5344CB8AC3E}">
        <p14:creationId xmlns:p14="http://schemas.microsoft.com/office/powerpoint/2010/main" val="2604428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340130" y="174882"/>
            <a:ext cx="11511739" cy="894529"/>
          </a:xfrm>
        </p:spPr>
        <p:txBody>
          <a:bodyPr>
            <a:normAutofit/>
          </a:bodyPr>
          <a:lstStyle/>
          <a:p>
            <a:pPr algn="r" rtl="1"/>
            <a:r>
              <a:rPr lang="he-IL" sz="4800" dirty="0">
                <a:solidFill>
                  <a:schemeClr val="tx1"/>
                </a:solidFill>
              </a:rPr>
              <a:t>דוגמה לאופן הטיפול ב-</a:t>
            </a:r>
            <a:r>
              <a:rPr lang="en-US" sz="4800" dirty="0">
                <a:solidFill>
                  <a:schemeClr val="tx1"/>
                </a:solidFill>
              </a:rPr>
              <a:t>data hazard</a:t>
            </a:r>
            <a:r>
              <a:rPr lang="he-IL" sz="4800" dirty="0">
                <a:solidFill>
                  <a:schemeClr val="tx1"/>
                </a:solidFill>
              </a:rPr>
              <a:t>:</a:t>
            </a:r>
          </a:p>
        </p:txBody>
      </p:sp>
      <p:graphicFrame>
        <p:nvGraphicFramePr>
          <p:cNvPr id="3" name="Table 3">
            <a:extLst>
              <a:ext uri="{FF2B5EF4-FFF2-40B4-BE49-F238E27FC236}">
                <a16:creationId xmlns:a16="http://schemas.microsoft.com/office/drawing/2014/main" id="{2D4278F8-EC15-4AD0-A912-C920F03A991A}"/>
              </a:ext>
            </a:extLst>
          </p:cNvPr>
          <p:cNvGraphicFramePr>
            <a:graphicFrameLocks noGrp="1"/>
          </p:cNvGraphicFramePr>
          <p:nvPr>
            <p:extLst>
              <p:ext uri="{D42A27DB-BD31-4B8C-83A1-F6EECF244321}">
                <p14:modId xmlns:p14="http://schemas.microsoft.com/office/powerpoint/2010/main" val="2156638100"/>
              </p:ext>
            </p:extLst>
          </p:nvPr>
        </p:nvGraphicFramePr>
        <p:xfrm>
          <a:off x="5530788" y="1300787"/>
          <a:ext cx="6126175" cy="3657600"/>
        </p:xfrm>
        <a:graphic>
          <a:graphicData uri="http://schemas.openxmlformats.org/drawingml/2006/table">
            <a:tbl>
              <a:tblPr firstRow="1" bandRow="1">
                <a:tableStyleId>{073A0DAA-6AF3-43AB-8588-CEC1D06C72B9}</a:tableStyleId>
              </a:tblPr>
              <a:tblGrid>
                <a:gridCol w="1225235">
                  <a:extLst>
                    <a:ext uri="{9D8B030D-6E8A-4147-A177-3AD203B41FA5}">
                      <a16:colId xmlns:a16="http://schemas.microsoft.com/office/drawing/2014/main" val="1643572386"/>
                    </a:ext>
                  </a:extLst>
                </a:gridCol>
                <a:gridCol w="1225235">
                  <a:extLst>
                    <a:ext uri="{9D8B030D-6E8A-4147-A177-3AD203B41FA5}">
                      <a16:colId xmlns:a16="http://schemas.microsoft.com/office/drawing/2014/main" val="3962470309"/>
                    </a:ext>
                  </a:extLst>
                </a:gridCol>
                <a:gridCol w="1225235">
                  <a:extLst>
                    <a:ext uri="{9D8B030D-6E8A-4147-A177-3AD203B41FA5}">
                      <a16:colId xmlns:a16="http://schemas.microsoft.com/office/drawing/2014/main" val="3206925291"/>
                    </a:ext>
                  </a:extLst>
                </a:gridCol>
                <a:gridCol w="1225235">
                  <a:extLst>
                    <a:ext uri="{9D8B030D-6E8A-4147-A177-3AD203B41FA5}">
                      <a16:colId xmlns:a16="http://schemas.microsoft.com/office/drawing/2014/main" val="3198229096"/>
                    </a:ext>
                  </a:extLst>
                </a:gridCol>
                <a:gridCol w="1225235">
                  <a:extLst>
                    <a:ext uri="{9D8B030D-6E8A-4147-A177-3AD203B41FA5}">
                      <a16:colId xmlns:a16="http://schemas.microsoft.com/office/drawing/2014/main" val="1657227658"/>
                    </a:ext>
                  </a:extLst>
                </a:gridCol>
              </a:tblGrid>
              <a:tr h="286269">
                <a:tc>
                  <a:txBody>
                    <a:bodyPr/>
                    <a:lstStyle/>
                    <a:p>
                      <a:r>
                        <a:rPr lang="en-US" dirty="0"/>
                        <a:t>IF</a:t>
                      </a:r>
                      <a:endParaRPr lang="en-IL" dirty="0"/>
                    </a:p>
                  </a:txBody>
                  <a:tcPr/>
                </a:tc>
                <a:tc>
                  <a:txBody>
                    <a:bodyPr/>
                    <a:lstStyle/>
                    <a:p>
                      <a:r>
                        <a:rPr lang="en-US" dirty="0"/>
                        <a:t>ID</a:t>
                      </a:r>
                      <a:endParaRPr lang="en-IL" dirty="0"/>
                    </a:p>
                  </a:txBody>
                  <a:tcPr/>
                </a:tc>
                <a:tc>
                  <a:txBody>
                    <a:bodyPr/>
                    <a:lstStyle/>
                    <a:p>
                      <a:r>
                        <a:rPr lang="en-US" dirty="0"/>
                        <a:t>EX</a:t>
                      </a:r>
                      <a:endParaRPr lang="en-IL" dirty="0"/>
                    </a:p>
                  </a:txBody>
                  <a:tcPr/>
                </a:tc>
                <a:tc>
                  <a:txBody>
                    <a:bodyPr/>
                    <a:lstStyle/>
                    <a:p>
                      <a:r>
                        <a:rPr lang="en-US" dirty="0"/>
                        <a:t>MEM</a:t>
                      </a:r>
                      <a:endParaRPr lang="en-IL" dirty="0"/>
                    </a:p>
                  </a:txBody>
                  <a:tcPr/>
                </a:tc>
                <a:tc>
                  <a:txBody>
                    <a:bodyPr/>
                    <a:lstStyle/>
                    <a:p>
                      <a:r>
                        <a:rPr lang="en-US" dirty="0"/>
                        <a:t>WB</a:t>
                      </a:r>
                      <a:endParaRPr lang="en-IL" dirty="0"/>
                    </a:p>
                  </a:txBody>
                  <a:tcPr/>
                </a:tc>
                <a:extLst>
                  <a:ext uri="{0D108BD9-81ED-4DB2-BD59-A6C34878D82A}">
                    <a16:rowId xmlns:a16="http://schemas.microsoft.com/office/drawing/2014/main" val="1966921632"/>
                  </a:ext>
                </a:extLst>
              </a:tr>
              <a:tr h="286269">
                <a:tc>
                  <a:txBody>
                    <a:bodyPr/>
                    <a:lstStyle/>
                    <a:p>
                      <a:r>
                        <a:rPr lang="en-US" dirty="0"/>
                        <a:t>SLT</a:t>
                      </a:r>
                      <a:endParaRPr lang="en-IL" dirty="0"/>
                    </a:p>
                  </a:txBody>
                  <a:tcPr/>
                </a:tc>
                <a:tc>
                  <a:txBody>
                    <a:bodyPr/>
                    <a:lstStyle/>
                    <a:p>
                      <a:endParaRPr lang="en-IL"/>
                    </a:p>
                  </a:txBody>
                  <a:tcPr/>
                </a:tc>
                <a:tc>
                  <a:txBody>
                    <a:bodyPr/>
                    <a:lstStyle/>
                    <a:p>
                      <a:endParaRPr lang="en-IL"/>
                    </a:p>
                  </a:txBody>
                  <a:tcPr/>
                </a:tc>
                <a:tc>
                  <a:txBody>
                    <a:bodyPr/>
                    <a:lstStyle/>
                    <a:p>
                      <a:endParaRPr lang="en-IL" dirty="0"/>
                    </a:p>
                  </a:txBody>
                  <a:tcPr/>
                </a:tc>
                <a:tc>
                  <a:txBody>
                    <a:bodyPr/>
                    <a:lstStyle/>
                    <a:p>
                      <a:endParaRPr lang="en-IL" dirty="0"/>
                    </a:p>
                  </a:txBody>
                  <a:tcPr/>
                </a:tc>
                <a:extLst>
                  <a:ext uri="{0D108BD9-81ED-4DB2-BD59-A6C34878D82A}">
                    <a16:rowId xmlns:a16="http://schemas.microsoft.com/office/drawing/2014/main" val="1058077093"/>
                  </a:ext>
                </a:extLst>
              </a:tr>
              <a:tr h="286269">
                <a:tc>
                  <a:txBody>
                    <a:bodyPr/>
                    <a:lstStyle/>
                    <a:p>
                      <a:r>
                        <a:rPr lang="en-US" dirty="0"/>
                        <a:t>NOP</a:t>
                      </a:r>
                      <a:endParaRPr lang="en-IL" dirty="0"/>
                    </a:p>
                  </a:txBody>
                  <a:tcPr/>
                </a:tc>
                <a:tc>
                  <a:txBody>
                    <a:bodyPr/>
                    <a:lstStyle/>
                    <a:p>
                      <a:r>
                        <a:rPr lang="en-US" dirty="0"/>
                        <a:t>SLT</a:t>
                      </a:r>
                      <a:endParaRPr lang="en-IL" dirty="0"/>
                    </a:p>
                  </a:txBody>
                  <a:tcPr/>
                </a:tc>
                <a:tc>
                  <a:txBody>
                    <a:bodyPr/>
                    <a:lstStyle/>
                    <a:p>
                      <a:endParaRPr lang="en-IL"/>
                    </a:p>
                  </a:txBody>
                  <a:tcPr/>
                </a:tc>
                <a:tc>
                  <a:txBody>
                    <a:bodyPr/>
                    <a:lstStyle/>
                    <a:p>
                      <a:endParaRPr lang="en-IL"/>
                    </a:p>
                  </a:txBody>
                  <a:tcPr/>
                </a:tc>
                <a:tc>
                  <a:txBody>
                    <a:bodyPr/>
                    <a:lstStyle/>
                    <a:p>
                      <a:endParaRPr lang="en-IL" dirty="0"/>
                    </a:p>
                  </a:txBody>
                  <a:tcPr/>
                </a:tc>
                <a:extLst>
                  <a:ext uri="{0D108BD9-81ED-4DB2-BD59-A6C34878D82A}">
                    <a16:rowId xmlns:a16="http://schemas.microsoft.com/office/drawing/2014/main" val="292975855"/>
                  </a:ext>
                </a:extLst>
              </a:tr>
              <a:tr h="286269">
                <a:tc>
                  <a:txBody>
                    <a:bodyPr/>
                    <a:lstStyle/>
                    <a:p>
                      <a:r>
                        <a:rPr lang="en-US" dirty="0"/>
                        <a:t>NOP</a:t>
                      </a:r>
                      <a:endParaRPr lang="en-IL" dirty="0"/>
                    </a:p>
                  </a:txBody>
                  <a:tcPr/>
                </a:tc>
                <a:tc>
                  <a:txBody>
                    <a:bodyPr/>
                    <a:lstStyle/>
                    <a:p>
                      <a:r>
                        <a:rPr lang="en-US" dirty="0"/>
                        <a:t>NOP</a:t>
                      </a:r>
                      <a:endParaRPr lang="en-IL" dirty="0"/>
                    </a:p>
                  </a:txBody>
                  <a:tcPr/>
                </a:tc>
                <a:tc>
                  <a:txBody>
                    <a:bodyPr/>
                    <a:lstStyle/>
                    <a:p>
                      <a:r>
                        <a:rPr lang="en-US" dirty="0"/>
                        <a:t>SLT</a:t>
                      </a:r>
                      <a:endParaRPr lang="en-IL" dirty="0"/>
                    </a:p>
                  </a:txBody>
                  <a:tcPr/>
                </a:tc>
                <a:tc>
                  <a:txBody>
                    <a:bodyPr/>
                    <a:lstStyle/>
                    <a:p>
                      <a:endParaRPr lang="en-IL"/>
                    </a:p>
                  </a:txBody>
                  <a:tcPr/>
                </a:tc>
                <a:tc>
                  <a:txBody>
                    <a:bodyPr/>
                    <a:lstStyle/>
                    <a:p>
                      <a:endParaRPr lang="en-IL"/>
                    </a:p>
                  </a:txBody>
                  <a:tcPr/>
                </a:tc>
                <a:extLst>
                  <a:ext uri="{0D108BD9-81ED-4DB2-BD59-A6C34878D82A}">
                    <a16:rowId xmlns:a16="http://schemas.microsoft.com/office/drawing/2014/main" val="4293453400"/>
                  </a:ext>
                </a:extLst>
              </a:tr>
              <a:tr h="286269">
                <a:tc>
                  <a:txBody>
                    <a:bodyPr/>
                    <a:lstStyle/>
                    <a:p>
                      <a:r>
                        <a:rPr lang="en-US" dirty="0"/>
                        <a:t>NOP</a:t>
                      </a:r>
                      <a:endParaRPr lang="en-IL" dirty="0"/>
                    </a:p>
                  </a:txBody>
                  <a:tcPr/>
                </a:tc>
                <a:tc>
                  <a:txBody>
                    <a:bodyPr/>
                    <a:lstStyle/>
                    <a:p>
                      <a:r>
                        <a:rPr lang="en-US" dirty="0"/>
                        <a:t>NOP</a:t>
                      </a:r>
                      <a:endParaRPr lang="en-IL" dirty="0"/>
                    </a:p>
                  </a:txBody>
                  <a:tcPr/>
                </a:tc>
                <a:tc>
                  <a:txBody>
                    <a:bodyPr/>
                    <a:lstStyle/>
                    <a:p>
                      <a:r>
                        <a:rPr lang="en-US" dirty="0"/>
                        <a:t>NOP</a:t>
                      </a:r>
                      <a:endParaRPr lang="en-IL" dirty="0"/>
                    </a:p>
                  </a:txBody>
                  <a:tcPr/>
                </a:tc>
                <a:tc>
                  <a:txBody>
                    <a:bodyPr/>
                    <a:lstStyle/>
                    <a:p>
                      <a:r>
                        <a:rPr lang="en-US" dirty="0"/>
                        <a:t>SLT</a:t>
                      </a:r>
                      <a:endParaRPr lang="en-IL" dirty="0"/>
                    </a:p>
                  </a:txBody>
                  <a:tcPr/>
                </a:tc>
                <a:tc>
                  <a:txBody>
                    <a:bodyPr/>
                    <a:lstStyle/>
                    <a:p>
                      <a:endParaRPr lang="en-IL" dirty="0"/>
                    </a:p>
                  </a:txBody>
                  <a:tcPr/>
                </a:tc>
                <a:extLst>
                  <a:ext uri="{0D108BD9-81ED-4DB2-BD59-A6C34878D82A}">
                    <a16:rowId xmlns:a16="http://schemas.microsoft.com/office/drawing/2014/main" val="2390769003"/>
                  </a:ext>
                </a:extLst>
              </a:tr>
              <a:tr h="286269">
                <a:tc>
                  <a:txBody>
                    <a:bodyPr/>
                    <a:lstStyle/>
                    <a:p>
                      <a:r>
                        <a:rPr lang="en-US" dirty="0"/>
                        <a:t>BEQ</a:t>
                      </a:r>
                      <a:endParaRPr lang="en-IL" dirty="0"/>
                    </a:p>
                  </a:txBody>
                  <a:tcPr/>
                </a:tc>
                <a:tc>
                  <a:txBody>
                    <a:bodyPr/>
                    <a:lstStyle/>
                    <a:p>
                      <a:r>
                        <a:rPr lang="en-US" dirty="0"/>
                        <a:t>NOP</a:t>
                      </a:r>
                      <a:endParaRPr lang="en-IL" dirty="0"/>
                    </a:p>
                  </a:txBody>
                  <a:tcPr/>
                </a:tc>
                <a:tc>
                  <a:txBody>
                    <a:bodyPr/>
                    <a:lstStyle/>
                    <a:p>
                      <a:r>
                        <a:rPr lang="en-US" dirty="0"/>
                        <a:t>NOP</a:t>
                      </a:r>
                      <a:endParaRPr lang="en-IL" dirty="0"/>
                    </a:p>
                  </a:txBody>
                  <a:tcPr/>
                </a:tc>
                <a:tc>
                  <a:txBody>
                    <a:bodyPr/>
                    <a:lstStyle/>
                    <a:p>
                      <a:r>
                        <a:rPr lang="en-US" dirty="0"/>
                        <a:t>NOP</a:t>
                      </a:r>
                      <a:endParaRPr lang="en-IL" dirty="0"/>
                    </a:p>
                  </a:txBody>
                  <a:tcPr/>
                </a:tc>
                <a:tc>
                  <a:txBody>
                    <a:bodyPr/>
                    <a:lstStyle/>
                    <a:p>
                      <a:r>
                        <a:rPr lang="en-US" dirty="0"/>
                        <a:t>SLT</a:t>
                      </a:r>
                      <a:endParaRPr lang="en-IL" dirty="0"/>
                    </a:p>
                  </a:txBody>
                  <a:tcPr/>
                </a:tc>
                <a:extLst>
                  <a:ext uri="{0D108BD9-81ED-4DB2-BD59-A6C34878D82A}">
                    <a16:rowId xmlns:a16="http://schemas.microsoft.com/office/drawing/2014/main" val="3064443956"/>
                  </a:ext>
                </a:extLst>
              </a:tr>
              <a:tr h="286269">
                <a:tc>
                  <a:txBody>
                    <a:bodyPr/>
                    <a:lstStyle/>
                    <a:p>
                      <a:endParaRPr lang="en-IL" dirty="0"/>
                    </a:p>
                  </a:txBody>
                  <a:tcPr/>
                </a:tc>
                <a:tc>
                  <a:txBody>
                    <a:bodyPr/>
                    <a:lstStyle/>
                    <a:p>
                      <a:r>
                        <a:rPr lang="en-US" dirty="0"/>
                        <a:t>BEQ</a:t>
                      </a:r>
                      <a:endParaRPr lang="en-IL" dirty="0"/>
                    </a:p>
                  </a:txBody>
                  <a:tcPr/>
                </a:tc>
                <a:tc>
                  <a:txBody>
                    <a:bodyPr/>
                    <a:lstStyle/>
                    <a:p>
                      <a:r>
                        <a:rPr lang="en-US" dirty="0"/>
                        <a:t>NOP</a:t>
                      </a:r>
                      <a:endParaRPr lang="en-IL" dirty="0"/>
                    </a:p>
                  </a:txBody>
                  <a:tcPr/>
                </a:tc>
                <a:tc>
                  <a:txBody>
                    <a:bodyPr/>
                    <a:lstStyle/>
                    <a:p>
                      <a:r>
                        <a:rPr lang="en-US" dirty="0"/>
                        <a:t>NOP</a:t>
                      </a:r>
                      <a:endParaRPr lang="en-IL" dirty="0"/>
                    </a:p>
                  </a:txBody>
                  <a:tcPr/>
                </a:tc>
                <a:tc>
                  <a:txBody>
                    <a:bodyPr/>
                    <a:lstStyle/>
                    <a:p>
                      <a:r>
                        <a:rPr lang="en-US" dirty="0"/>
                        <a:t>NOP</a:t>
                      </a:r>
                      <a:endParaRPr lang="en-IL" dirty="0"/>
                    </a:p>
                  </a:txBody>
                  <a:tcPr/>
                </a:tc>
                <a:extLst>
                  <a:ext uri="{0D108BD9-81ED-4DB2-BD59-A6C34878D82A}">
                    <a16:rowId xmlns:a16="http://schemas.microsoft.com/office/drawing/2014/main" val="1584464509"/>
                  </a:ext>
                </a:extLst>
              </a:tr>
              <a:tr h="286269">
                <a:tc>
                  <a:txBody>
                    <a:bodyPr/>
                    <a:lstStyle/>
                    <a:p>
                      <a:endParaRPr lang="en-IL" dirty="0"/>
                    </a:p>
                  </a:txBody>
                  <a:tcPr/>
                </a:tc>
                <a:tc>
                  <a:txBody>
                    <a:bodyPr/>
                    <a:lstStyle/>
                    <a:p>
                      <a:endParaRPr lang="en-IL" dirty="0"/>
                    </a:p>
                  </a:txBody>
                  <a:tcPr/>
                </a:tc>
                <a:tc>
                  <a:txBody>
                    <a:bodyPr/>
                    <a:lstStyle/>
                    <a:p>
                      <a:r>
                        <a:rPr lang="en-US" dirty="0"/>
                        <a:t>XXX</a:t>
                      </a:r>
                      <a:endParaRPr lang="en-IL" dirty="0"/>
                    </a:p>
                  </a:txBody>
                  <a:tcPr/>
                </a:tc>
                <a:tc>
                  <a:txBody>
                    <a:bodyPr/>
                    <a:lstStyle/>
                    <a:p>
                      <a:r>
                        <a:rPr lang="en-US" dirty="0"/>
                        <a:t>NOP</a:t>
                      </a:r>
                      <a:endParaRPr lang="en-IL" dirty="0"/>
                    </a:p>
                  </a:txBody>
                  <a:tcPr/>
                </a:tc>
                <a:tc>
                  <a:txBody>
                    <a:bodyPr/>
                    <a:lstStyle/>
                    <a:p>
                      <a:r>
                        <a:rPr lang="en-US" dirty="0"/>
                        <a:t>NOP</a:t>
                      </a:r>
                      <a:endParaRPr lang="en-IL" dirty="0"/>
                    </a:p>
                  </a:txBody>
                  <a:tcPr/>
                </a:tc>
                <a:extLst>
                  <a:ext uri="{0D108BD9-81ED-4DB2-BD59-A6C34878D82A}">
                    <a16:rowId xmlns:a16="http://schemas.microsoft.com/office/drawing/2014/main" val="3793397861"/>
                  </a:ext>
                </a:extLst>
              </a:tr>
              <a:tr h="286269">
                <a:tc>
                  <a:txBody>
                    <a:bodyPr/>
                    <a:lstStyle/>
                    <a:p>
                      <a:endParaRPr lang="en-IL" dirty="0"/>
                    </a:p>
                  </a:txBody>
                  <a:tcPr/>
                </a:tc>
                <a:tc>
                  <a:txBody>
                    <a:bodyPr/>
                    <a:lstStyle/>
                    <a:p>
                      <a:endParaRPr lang="en-IL" dirty="0"/>
                    </a:p>
                  </a:txBody>
                  <a:tcPr/>
                </a:tc>
                <a:tc>
                  <a:txBody>
                    <a:bodyPr/>
                    <a:lstStyle/>
                    <a:p>
                      <a:endParaRPr lang="en-IL" dirty="0"/>
                    </a:p>
                  </a:txBody>
                  <a:tcPr/>
                </a:tc>
                <a:tc>
                  <a:txBody>
                    <a:bodyPr/>
                    <a:lstStyle/>
                    <a:p>
                      <a:r>
                        <a:rPr lang="en-US" dirty="0"/>
                        <a:t>XXX</a:t>
                      </a:r>
                      <a:endParaRPr lang="en-IL" dirty="0"/>
                    </a:p>
                  </a:txBody>
                  <a:tcPr/>
                </a:tc>
                <a:tc>
                  <a:txBody>
                    <a:bodyPr/>
                    <a:lstStyle/>
                    <a:p>
                      <a:r>
                        <a:rPr lang="en-US" dirty="0"/>
                        <a:t>NOP</a:t>
                      </a:r>
                      <a:endParaRPr lang="en-IL" dirty="0"/>
                    </a:p>
                  </a:txBody>
                  <a:tcPr/>
                </a:tc>
                <a:extLst>
                  <a:ext uri="{0D108BD9-81ED-4DB2-BD59-A6C34878D82A}">
                    <a16:rowId xmlns:a16="http://schemas.microsoft.com/office/drawing/2014/main" val="9376509"/>
                  </a:ext>
                </a:extLst>
              </a:tr>
              <a:tr h="286269">
                <a:tc>
                  <a:txBody>
                    <a:bodyPr/>
                    <a:lstStyle/>
                    <a:p>
                      <a:endParaRPr lang="en-IL" dirty="0"/>
                    </a:p>
                  </a:txBody>
                  <a:tcPr/>
                </a:tc>
                <a:tc>
                  <a:txBody>
                    <a:bodyPr/>
                    <a:lstStyle/>
                    <a:p>
                      <a:endParaRPr lang="en-IL" dirty="0"/>
                    </a:p>
                  </a:txBody>
                  <a:tcPr/>
                </a:tc>
                <a:tc>
                  <a:txBody>
                    <a:bodyPr/>
                    <a:lstStyle/>
                    <a:p>
                      <a:endParaRPr lang="en-IL" dirty="0"/>
                    </a:p>
                  </a:txBody>
                  <a:tcPr/>
                </a:tc>
                <a:tc>
                  <a:txBody>
                    <a:bodyPr/>
                    <a:lstStyle/>
                    <a:p>
                      <a:endParaRPr lang="en-IL" dirty="0"/>
                    </a:p>
                  </a:txBody>
                  <a:tcPr/>
                </a:tc>
                <a:tc>
                  <a:txBody>
                    <a:bodyPr/>
                    <a:lstStyle/>
                    <a:p>
                      <a:r>
                        <a:rPr lang="en-US" dirty="0"/>
                        <a:t>XXX</a:t>
                      </a:r>
                      <a:endParaRPr lang="en-IL" dirty="0"/>
                    </a:p>
                  </a:txBody>
                  <a:tcPr/>
                </a:tc>
                <a:extLst>
                  <a:ext uri="{0D108BD9-81ED-4DB2-BD59-A6C34878D82A}">
                    <a16:rowId xmlns:a16="http://schemas.microsoft.com/office/drawing/2014/main" val="2325545429"/>
                  </a:ext>
                </a:extLst>
              </a:tr>
            </a:tbl>
          </a:graphicData>
        </a:graphic>
      </p:graphicFrame>
      <p:pic>
        <p:nvPicPr>
          <p:cNvPr id="6" name="Picture 5" descr="A picture containing chart&#10;&#10;Description automatically generated">
            <a:extLst>
              <a:ext uri="{FF2B5EF4-FFF2-40B4-BE49-F238E27FC236}">
                <a16:creationId xmlns:a16="http://schemas.microsoft.com/office/drawing/2014/main" id="{2DD5B46F-2422-4B69-A468-3DA32AF525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4201" y="5058627"/>
            <a:ext cx="3499347" cy="1648452"/>
          </a:xfrm>
          <a:prstGeom prst="rect">
            <a:avLst/>
          </a:prstGeom>
        </p:spPr>
      </p:pic>
      <p:graphicFrame>
        <p:nvGraphicFramePr>
          <p:cNvPr id="7" name="Table 3">
            <a:extLst>
              <a:ext uri="{FF2B5EF4-FFF2-40B4-BE49-F238E27FC236}">
                <a16:creationId xmlns:a16="http://schemas.microsoft.com/office/drawing/2014/main" id="{DC396322-C1D0-405C-8BEC-088A94BFC694}"/>
              </a:ext>
            </a:extLst>
          </p:cNvPr>
          <p:cNvGraphicFramePr>
            <a:graphicFrameLocks noGrp="1"/>
          </p:cNvGraphicFramePr>
          <p:nvPr>
            <p:extLst>
              <p:ext uri="{D42A27DB-BD31-4B8C-83A1-F6EECF244321}">
                <p14:modId xmlns:p14="http://schemas.microsoft.com/office/powerpoint/2010/main" val="792052606"/>
              </p:ext>
            </p:extLst>
          </p:nvPr>
        </p:nvGraphicFramePr>
        <p:xfrm>
          <a:off x="535037" y="1566795"/>
          <a:ext cx="3809505" cy="3125584"/>
        </p:xfrm>
        <a:graphic>
          <a:graphicData uri="http://schemas.openxmlformats.org/drawingml/2006/table">
            <a:tbl>
              <a:tblPr firstRow="1" bandRow="1">
                <a:tableStyleId>{073A0DAA-6AF3-43AB-8588-CEC1D06C72B9}</a:tableStyleId>
              </a:tblPr>
              <a:tblGrid>
                <a:gridCol w="761901">
                  <a:extLst>
                    <a:ext uri="{9D8B030D-6E8A-4147-A177-3AD203B41FA5}">
                      <a16:colId xmlns:a16="http://schemas.microsoft.com/office/drawing/2014/main" val="1643572386"/>
                    </a:ext>
                  </a:extLst>
                </a:gridCol>
                <a:gridCol w="761901">
                  <a:extLst>
                    <a:ext uri="{9D8B030D-6E8A-4147-A177-3AD203B41FA5}">
                      <a16:colId xmlns:a16="http://schemas.microsoft.com/office/drawing/2014/main" val="3962470309"/>
                    </a:ext>
                  </a:extLst>
                </a:gridCol>
                <a:gridCol w="761901">
                  <a:extLst>
                    <a:ext uri="{9D8B030D-6E8A-4147-A177-3AD203B41FA5}">
                      <a16:colId xmlns:a16="http://schemas.microsoft.com/office/drawing/2014/main" val="3206925291"/>
                    </a:ext>
                  </a:extLst>
                </a:gridCol>
                <a:gridCol w="761901">
                  <a:extLst>
                    <a:ext uri="{9D8B030D-6E8A-4147-A177-3AD203B41FA5}">
                      <a16:colId xmlns:a16="http://schemas.microsoft.com/office/drawing/2014/main" val="3198229096"/>
                    </a:ext>
                  </a:extLst>
                </a:gridCol>
                <a:gridCol w="761901">
                  <a:extLst>
                    <a:ext uri="{9D8B030D-6E8A-4147-A177-3AD203B41FA5}">
                      <a16:colId xmlns:a16="http://schemas.microsoft.com/office/drawing/2014/main" val="1657227658"/>
                    </a:ext>
                  </a:extLst>
                </a:gridCol>
              </a:tblGrid>
              <a:tr h="446512">
                <a:tc>
                  <a:txBody>
                    <a:bodyPr/>
                    <a:lstStyle/>
                    <a:p>
                      <a:r>
                        <a:rPr lang="en-US" dirty="0"/>
                        <a:t>IF</a:t>
                      </a:r>
                      <a:endParaRPr lang="en-IL" dirty="0"/>
                    </a:p>
                  </a:txBody>
                  <a:tcPr/>
                </a:tc>
                <a:tc>
                  <a:txBody>
                    <a:bodyPr/>
                    <a:lstStyle/>
                    <a:p>
                      <a:r>
                        <a:rPr lang="en-US" dirty="0"/>
                        <a:t>ID</a:t>
                      </a:r>
                      <a:endParaRPr lang="en-IL" dirty="0"/>
                    </a:p>
                  </a:txBody>
                  <a:tcPr/>
                </a:tc>
                <a:tc>
                  <a:txBody>
                    <a:bodyPr/>
                    <a:lstStyle/>
                    <a:p>
                      <a:r>
                        <a:rPr lang="en-US" dirty="0"/>
                        <a:t>EX</a:t>
                      </a:r>
                      <a:endParaRPr lang="en-IL" dirty="0"/>
                    </a:p>
                  </a:txBody>
                  <a:tcPr/>
                </a:tc>
                <a:tc>
                  <a:txBody>
                    <a:bodyPr/>
                    <a:lstStyle/>
                    <a:p>
                      <a:r>
                        <a:rPr lang="en-US" dirty="0"/>
                        <a:t>MEM</a:t>
                      </a:r>
                      <a:endParaRPr lang="en-IL" dirty="0"/>
                    </a:p>
                  </a:txBody>
                  <a:tcPr/>
                </a:tc>
                <a:tc>
                  <a:txBody>
                    <a:bodyPr/>
                    <a:lstStyle/>
                    <a:p>
                      <a:r>
                        <a:rPr lang="en-US" dirty="0"/>
                        <a:t>WB</a:t>
                      </a:r>
                      <a:endParaRPr lang="en-IL" dirty="0"/>
                    </a:p>
                  </a:txBody>
                  <a:tcPr/>
                </a:tc>
                <a:extLst>
                  <a:ext uri="{0D108BD9-81ED-4DB2-BD59-A6C34878D82A}">
                    <a16:rowId xmlns:a16="http://schemas.microsoft.com/office/drawing/2014/main" val="1966921632"/>
                  </a:ext>
                </a:extLst>
              </a:tr>
              <a:tr h="446512">
                <a:tc>
                  <a:txBody>
                    <a:bodyPr/>
                    <a:lstStyle/>
                    <a:p>
                      <a:r>
                        <a:rPr lang="en-US" dirty="0"/>
                        <a:t>SLT</a:t>
                      </a:r>
                      <a:endParaRPr lang="en-IL" dirty="0"/>
                    </a:p>
                  </a:txBody>
                  <a:tcPr/>
                </a:tc>
                <a:tc>
                  <a:txBody>
                    <a:bodyPr/>
                    <a:lstStyle/>
                    <a:p>
                      <a:endParaRPr lang="en-IL"/>
                    </a:p>
                  </a:txBody>
                  <a:tcPr/>
                </a:tc>
                <a:tc>
                  <a:txBody>
                    <a:bodyPr/>
                    <a:lstStyle/>
                    <a:p>
                      <a:endParaRPr lang="en-IL"/>
                    </a:p>
                  </a:txBody>
                  <a:tcPr/>
                </a:tc>
                <a:tc>
                  <a:txBody>
                    <a:bodyPr/>
                    <a:lstStyle/>
                    <a:p>
                      <a:endParaRPr lang="en-IL"/>
                    </a:p>
                  </a:txBody>
                  <a:tcPr/>
                </a:tc>
                <a:tc>
                  <a:txBody>
                    <a:bodyPr/>
                    <a:lstStyle/>
                    <a:p>
                      <a:endParaRPr lang="en-IL"/>
                    </a:p>
                  </a:txBody>
                  <a:tcPr/>
                </a:tc>
                <a:extLst>
                  <a:ext uri="{0D108BD9-81ED-4DB2-BD59-A6C34878D82A}">
                    <a16:rowId xmlns:a16="http://schemas.microsoft.com/office/drawing/2014/main" val="1058077093"/>
                  </a:ext>
                </a:extLst>
              </a:tr>
              <a:tr h="446512">
                <a:tc>
                  <a:txBody>
                    <a:bodyPr/>
                    <a:lstStyle/>
                    <a:p>
                      <a:r>
                        <a:rPr lang="en-US" dirty="0"/>
                        <a:t>BEQ</a:t>
                      </a:r>
                      <a:endParaRPr lang="en-IL" dirty="0"/>
                    </a:p>
                  </a:txBody>
                  <a:tcPr/>
                </a:tc>
                <a:tc>
                  <a:txBody>
                    <a:bodyPr/>
                    <a:lstStyle/>
                    <a:p>
                      <a:r>
                        <a:rPr lang="en-US" dirty="0"/>
                        <a:t>SLT</a:t>
                      </a:r>
                      <a:endParaRPr lang="en-IL" dirty="0"/>
                    </a:p>
                  </a:txBody>
                  <a:tcPr/>
                </a:tc>
                <a:tc>
                  <a:txBody>
                    <a:bodyPr/>
                    <a:lstStyle/>
                    <a:p>
                      <a:endParaRPr lang="en-IL" dirty="0"/>
                    </a:p>
                  </a:txBody>
                  <a:tcPr/>
                </a:tc>
                <a:tc>
                  <a:txBody>
                    <a:bodyPr/>
                    <a:lstStyle/>
                    <a:p>
                      <a:endParaRPr lang="en-IL"/>
                    </a:p>
                  </a:txBody>
                  <a:tcPr/>
                </a:tc>
                <a:tc>
                  <a:txBody>
                    <a:bodyPr/>
                    <a:lstStyle/>
                    <a:p>
                      <a:endParaRPr lang="en-IL" dirty="0"/>
                    </a:p>
                  </a:txBody>
                  <a:tcPr/>
                </a:tc>
                <a:extLst>
                  <a:ext uri="{0D108BD9-81ED-4DB2-BD59-A6C34878D82A}">
                    <a16:rowId xmlns:a16="http://schemas.microsoft.com/office/drawing/2014/main" val="292975855"/>
                  </a:ext>
                </a:extLst>
              </a:tr>
              <a:tr h="446512">
                <a:tc>
                  <a:txBody>
                    <a:bodyPr/>
                    <a:lstStyle/>
                    <a:p>
                      <a:endParaRPr lang="en-IL" dirty="0"/>
                    </a:p>
                  </a:txBody>
                  <a:tcPr/>
                </a:tc>
                <a:tc>
                  <a:txBody>
                    <a:bodyPr/>
                    <a:lstStyle/>
                    <a:p>
                      <a:r>
                        <a:rPr lang="en-US" dirty="0"/>
                        <a:t>BEQ</a:t>
                      </a:r>
                      <a:endParaRPr lang="en-IL" dirty="0"/>
                    </a:p>
                  </a:txBody>
                  <a:tcPr/>
                </a:tc>
                <a:tc>
                  <a:txBody>
                    <a:bodyPr/>
                    <a:lstStyle/>
                    <a:p>
                      <a:r>
                        <a:rPr lang="en-US" dirty="0"/>
                        <a:t>SLT</a:t>
                      </a:r>
                      <a:endParaRPr lang="en-IL" dirty="0"/>
                    </a:p>
                  </a:txBody>
                  <a:tcPr/>
                </a:tc>
                <a:tc>
                  <a:txBody>
                    <a:bodyPr/>
                    <a:lstStyle/>
                    <a:p>
                      <a:endParaRPr lang="en-IL"/>
                    </a:p>
                  </a:txBody>
                  <a:tcPr/>
                </a:tc>
                <a:tc>
                  <a:txBody>
                    <a:bodyPr/>
                    <a:lstStyle/>
                    <a:p>
                      <a:endParaRPr lang="en-IL"/>
                    </a:p>
                  </a:txBody>
                  <a:tcPr/>
                </a:tc>
                <a:extLst>
                  <a:ext uri="{0D108BD9-81ED-4DB2-BD59-A6C34878D82A}">
                    <a16:rowId xmlns:a16="http://schemas.microsoft.com/office/drawing/2014/main" val="4293453400"/>
                  </a:ext>
                </a:extLst>
              </a:tr>
              <a:tr h="446512">
                <a:tc>
                  <a:txBody>
                    <a:bodyPr/>
                    <a:lstStyle/>
                    <a:p>
                      <a:endParaRPr lang="en-IL" dirty="0"/>
                    </a:p>
                  </a:txBody>
                  <a:tcPr/>
                </a:tc>
                <a:tc>
                  <a:txBody>
                    <a:bodyPr/>
                    <a:lstStyle/>
                    <a:p>
                      <a:endParaRPr lang="en-IL" dirty="0"/>
                    </a:p>
                  </a:txBody>
                  <a:tcPr/>
                </a:tc>
                <a:tc>
                  <a:txBody>
                    <a:bodyPr/>
                    <a:lstStyle/>
                    <a:p>
                      <a:r>
                        <a:rPr lang="en-US" dirty="0"/>
                        <a:t>XXX</a:t>
                      </a:r>
                      <a:endParaRPr lang="en-IL" dirty="0"/>
                    </a:p>
                  </a:txBody>
                  <a:tcPr/>
                </a:tc>
                <a:tc>
                  <a:txBody>
                    <a:bodyPr/>
                    <a:lstStyle/>
                    <a:p>
                      <a:r>
                        <a:rPr lang="en-US" dirty="0"/>
                        <a:t>SLT</a:t>
                      </a:r>
                      <a:endParaRPr lang="en-IL" dirty="0"/>
                    </a:p>
                  </a:txBody>
                  <a:tcPr/>
                </a:tc>
                <a:tc>
                  <a:txBody>
                    <a:bodyPr/>
                    <a:lstStyle/>
                    <a:p>
                      <a:endParaRPr lang="en-IL" dirty="0"/>
                    </a:p>
                  </a:txBody>
                  <a:tcPr/>
                </a:tc>
                <a:extLst>
                  <a:ext uri="{0D108BD9-81ED-4DB2-BD59-A6C34878D82A}">
                    <a16:rowId xmlns:a16="http://schemas.microsoft.com/office/drawing/2014/main" val="2390769003"/>
                  </a:ext>
                </a:extLst>
              </a:tr>
              <a:tr h="446512">
                <a:tc>
                  <a:txBody>
                    <a:bodyPr/>
                    <a:lstStyle/>
                    <a:p>
                      <a:endParaRPr lang="en-IL" dirty="0"/>
                    </a:p>
                  </a:txBody>
                  <a:tcPr/>
                </a:tc>
                <a:tc>
                  <a:txBody>
                    <a:bodyPr/>
                    <a:lstStyle/>
                    <a:p>
                      <a:endParaRPr lang="en-IL" dirty="0"/>
                    </a:p>
                  </a:txBody>
                  <a:tcPr/>
                </a:tc>
                <a:tc>
                  <a:txBody>
                    <a:bodyPr/>
                    <a:lstStyle/>
                    <a:p>
                      <a:endParaRPr lang="en-IL" dirty="0"/>
                    </a:p>
                  </a:txBody>
                  <a:tcPr/>
                </a:tc>
                <a:tc>
                  <a:txBody>
                    <a:bodyPr/>
                    <a:lstStyle/>
                    <a:p>
                      <a:r>
                        <a:rPr lang="en-US" dirty="0"/>
                        <a:t>XXX</a:t>
                      </a:r>
                      <a:endParaRPr lang="en-IL" dirty="0"/>
                    </a:p>
                  </a:txBody>
                  <a:tcPr/>
                </a:tc>
                <a:tc>
                  <a:txBody>
                    <a:bodyPr/>
                    <a:lstStyle/>
                    <a:p>
                      <a:r>
                        <a:rPr lang="en-US" dirty="0"/>
                        <a:t>SLT</a:t>
                      </a:r>
                      <a:endParaRPr lang="en-IL" dirty="0"/>
                    </a:p>
                  </a:txBody>
                  <a:tcPr/>
                </a:tc>
                <a:extLst>
                  <a:ext uri="{0D108BD9-81ED-4DB2-BD59-A6C34878D82A}">
                    <a16:rowId xmlns:a16="http://schemas.microsoft.com/office/drawing/2014/main" val="3064443956"/>
                  </a:ext>
                </a:extLst>
              </a:tr>
              <a:tr h="446512">
                <a:tc>
                  <a:txBody>
                    <a:bodyPr/>
                    <a:lstStyle/>
                    <a:p>
                      <a:endParaRPr lang="en-IL" dirty="0"/>
                    </a:p>
                  </a:txBody>
                  <a:tcPr/>
                </a:tc>
                <a:tc>
                  <a:txBody>
                    <a:bodyPr/>
                    <a:lstStyle/>
                    <a:p>
                      <a:endParaRPr lang="en-IL" dirty="0"/>
                    </a:p>
                  </a:txBody>
                  <a:tcPr/>
                </a:tc>
                <a:tc>
                  <a:txBody>
                    <a:bodyPr/>
                    <a:lstStyle/>
                    <a:p>
                      <a:endParaRPr lang="en-IL" dirty="0"/>
                    </a:p>
                  </a:txBody>
                  <a:tcPr/>
                </a:tc>
                <a:tc>
                  <a:txBody>
                    <a:bodyPr/>
                    <a:lstStyle/>
                    <a:p>
                      <a:endParaRPr lang="en-IL" dirty="0"/>
                    </a:p>
                  </a:txBody>
                  <a:tcPr/>
                </a:tc>
                <a:tc>
                  <a:txBody>
                    <a:bodyPr/>
                    <a:lstStyle/>
                    <a:p>
                      <a:r>
                        <a:rPr lang="en-US" dirty="0"/>
                        <a:t>XXX</a:t>
                      </a:r>
                      <a:endParaRPr lang="en-IL" dirty="0"/>
                    </a:p>
                  </a:txBody>
                  <a:tcPr/>
                </a:tc>
                <a:extLst>
                  <a:ext uri="{0D108BD9-81ED-4DB2-BD59-A6C34878D82A}">
                    <a16:rowId xmlns:a16="http://schemas.microsoft.com/office/drawing/2014/main" val="1584464509"/>
                  </a:ext>
                </a:extLst>
              </a:tr>
            </a:tbl>
          </a:graphicData>
        </a:graphic>
      </p:graphicFrame>
      <p:pic>
        <p:nvPicPr>
          <p:cNvPr id="9" name="Picture 8">
            <a:extLst>
              <a:ext uri="{FF2B5EF4-FFF2-40B4-BE49-F238E27FC236}">
                <a16:creationId xmlns:a16="http://schemas.microsoft.com/office/drawing/2014/main" id="{528C670B-0C06-4D83-8040-019B28F5C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130" y="5524299"/>
            <a:ext cx="4183127" cy="717108"/>
          </a:xfrm>
          <a:prstGeom prst="rect">
            <a:avLst/>
          </a:prstGeom>
        </p:spPr>
      </p:pic>
      <p:sp>
        <p:nvSpPr>
          <p:cNvPr id="10" name="Multiplication Sign 9">
            <a:extLst>
              <a:ext uri="{FF2B5EF4-FFF2-40B4-BE49-F238E27FC236}">
                <a16:creationId xmlns:a16="http://schemas.microsoft.com/office/drawing/2014/main" id="{44BFB446-99FB-4B2C-AC6B-4A0D84FB56DA}"/>
              </a:ext>
            </a:extLst>
          </p:cNvPr>
          <p:cNvSpPr/>
          <p:nvPr/>
        </p:nvSpPr>
        <p:spPr>
          <a:xfrm>
            <a:off x="1118587" y="2832114"/>
            <a:ext cx="985421" cy="568170"/>
          </a:xfrm>
          <a:prstGeom prst="mathMultiply">
            <a:avLst>
              <a:gd name="adj1" fmla="val 164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366110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177553" y="266330"/>
            <a:ext cx="11700949" cy="1020932"/>
          </a:xfrm>
        </p:spPr>
        <p:txBody>
          <a:bodyPr>
            <a:normAutofit/>
          </a:bodyPr>
          <a:lstStyle/>
          <a:p>
            <a:pPr algn="r" rtl="1"/>
            <a:r>
              <a:rPr lang="he-IL" sz="4800" dirty="0">
                <a:solidFill>
                  <a:schemeClr val="tx1"/>
                </a:solidFill>
              </a:rPr>
              <a:t>דוגמה לאופן הטיפול ב-</a:t>
            </a:r>
            <a:r>
              <a:rPr lang="en-US" sz="4800" dirty="0">
                <a:solidFill>
                  <a:schemeClr val="tx1"/>
                </a:solidFill>
              </a:rPr>
              <a:t>data hazard</a:t>
            </a:r>
            <a:r>
              <a:rPr lang="he-IL" dirty="0"/>
              <a:t> - המשך:</a:t>
            </a:r>
            <a:endParaRPr lang="en-IL" dirty="0"/>
          </a:p>
        </p:txBody>
      </p:sp>
      <p:sp>
        <p:nvSpPr>
          <p:cNvPr id="5" name="Subtitle 2">
            <a:extLst>
              <a:ext uri="{FF2B5EF4-FFF2-40B4-BE49-F238E27FC236}">
                <a16:creationId xmlns:a16="http://schemas.microsoft.com/office/drawing/2014/main" id="{3D314AEB-F76F-40E6-97AF-9D9B63BF527F}"/>
              </a:ext>
            </a:extLst>
          </p:cNvPr>
          <p:cNvSpPr>
            <a:spLocks noGrp="1"/>
          </p:cNvSpPr>
          <p:nvPr>
            <p:ph type="subTitle" idx="1"/>
          </p:nvPr>
        </p:nvSpPr>
        <p:spPr>
          <a:xfrm>
            <a:off x="1385607" y="1612677"/>
            <a:ext cx="10165810" cy="3500861"/>
          </a:xfrm>
        </p:spPr>
        <p:txBody>
          <a:bodyPr>
            <a:normAutofit/>
          </a:bodyPr>
          <a:lstStyle/>
          <a:p>
            <a:pPr algn="r" rtl="1"/>
            <a:r>
              <a:rPr lang="he-IL" sz="2400" dirty="0">
                <a:solidFill>
                  <a:schemeClr val="tx1"/>
                </a:solidFill>
              </a:rPr>
              <a:t>בחלק השמאלי ניתן לראות כי פקודת </a:t>
            </a:r>
            <a:r>
              <a:rPr lang="en-US" sz="2400" dirty="0">
                <a:solidFill>
                  <a:schemeClr val="tx1"/>
                </a:solidFill>
              </a:rPr>
              <a:t>SLT</a:t>
            </a:r>
            <a:r>
              <a:rPr lang="he-IL" sz="2400" dirty="0">
                <a:solidFill>
                  <a:schemeClr val="tx1"/>
                </a:solidFill>
              </a:rPr>
              <a:t> מעדכנת את רגיסטר </a:t>
            </a:r>
            <a:r>
              <a:rPr lang="en-US" sz="2400" dirty="0">
                <a:solidFill>
                  <a:schemeClr val="tx1"/>
                </a:solidFill>
              </a:rPr>
              <a:t>$t2</a:t>
            </a:r>
            <a:r>
              <a:rPr lang="he-IL" sz="2400" dirty="0">
                <a:solidFill>
                  <a:schemeClr val="tx1"/>
                </a:solidFill>
              </a:rPr>
              <a:t> כאשר הפקודה שאחריה במקרה הזה </a:t>
            </a:r>
            <a:r>
              <a:rPr lang="en-US" sz="2400" dirty="0">
                <a:solidFill>
                  <a:schemeClr val="tx1"/>
                </a:solidFill>
              </a:rPr>
              <a:t>BEQ</a:t>
            </a:r>
            <a:r>
              <a:rPr lang="he-IL" sz="2400" dirty="0">
                <a:solidFill>
                  <a:schemeClr val="tx1"/>
                </a:solidFill>
              </a:rPr>
              <a:t> משתמשת בתוכן של אותו הרגיסטר כבר בשלב ה-</a:t>
            </a:r>
            <a:r>
              <a:rPr lang="en-US" sz="2400" dirty="0">
                <a:solidFill>
                  <a:schemeClr val="tx1"/>
                </a:solidFill>
              </a:rPr>
              <a:t>DECODE</a:t>
            </a:r>
            <a:r>
              <a:rPr lang="he-IL" sz="2400" dirty="0">
                <a:solidFill>
                  <a:schemeClr val="tx1"/>
                </a:solidFill>
              </a:rPr>
              <a:t>, במקרה של </a:t>
            </a:r>
            <a:r>
              <a:rPr lang="en-US" sz="2400" dirty="0">
                <a:solidFill>
                  <a:schemeClr val="tx1"/>
                </a:solidFill>
              </a:rPr>
              <a:t>pipeline</a:t>
            </a:r>
            <a:r>
              <a:rPr lang="he-IL" sz="2400" dirty="0">
                <a:solidFill>
                  <a:schemeClr val="tx1"/>
                </a:solidFill>
              </a:rPr>
              <a:t> התוצאה העדכנית לאחר ביצוע פקודת </a:t>
            </a:r>
            <a:r>
              <a:rPr lang="en-US" sz="2400" dirty="0">
                <a:solidFill>
                  <a:schemeClr val="tx1"/>
                </a:solidFill>
              </a:rPr>
              <a:t>SLT</a:t>
            </a:r>
            <a:r>
              <a:rPr lang="he-IL" sz="2400" dirty="0">
                <a:solidFill>
                  <a:schemeClr val="tx1"/>
                </a:solidFill>
              </a:rPr>
              <a:t> עדיין לא תהיה בתוך הרגיסטר, התוצאה תגיע לשם רק מתי שפקודת ה-</a:t>
            </a:r>
            <a:r>
              <a:rPr lang="en-US" sz="2400" dirty="0">
                <a:solidFill>
                  <a:schemeClr val="tx1"/>
                </a:solidFill>
              </a:rPr>
              <a:t>SLT</a:t>
            </a:r>
            <a:r>
              <a:rPr lang="he-IL" sz="2400" dirty="0">
                <a:solidFill>
                  <a:schemeClr val="tx1"/>
                </a:solidFill>
              </a:rPr>
              <a:t> תסיים את שלב ה-</a:t>
            </a:r>
            <a:r>
              <a:rPr lang="en-US" sz="2400" dirty="0">
                <a:solidFill>
                  <a:schemeClr val="tx1"/>
                </a:solidFill>
              </a:rPr>
              <a:t>WB</a:t>
            </a:r>
            <a:r>
              <a:rPr lang="he-IL" sz="2400" dirty="0">
                <a:solidFill>
                  <a:schemeClr val="tx1"/>
                </a:solidFill>
              </a:rPr>
              <a:t>.</a:t>
            </a:r>
          </a:p>
          <a:p>
            <a:pPr algn="r" rtl="1"/>
            <a:r>
              <a:rPr lang="he-IL" sz="2400" dirty="0">
                <a:solidFill>
                  <a:schemeClr val="tx1"/>
                </a:solidFill>
              </a:rPr>
              <a:t>על מנת לפתור בעיה זו בתוכנה הוספנו פקודות </a:t>
            </a:r>
            <a:r>
              <a:rPr lang="en-US" sz="2400" dirty="0">
                <a:solidFill>
                  <a:schemeClr val="tx1"/>
                </a:solidFill>
              </a:rPr>
              <a:t>NOP</a:t>
            </a:r>
            <a:r>
              <a:rPr lang="he-IL" sz="2400" dirty="0">
                <a:solidFill>
                  <a:schemeClr val="tx1"/>
                </a:solidFill>
              </a:rPr>
              <a:t> (</a:t>
            </a:r>
            <a:r>
              <a:rPr lang="en-US" sz="2400" dirty="0">
                <a:solidFill>
                  <a:schemeClr val="tx1"/>
                </a:solidFill>
              </a:rPr>
              <a:t>no operation</a:t>
            </a:r>
            <a:r>
              <a:rPr lang="he-IL" sz="2400" dirty="0">
                <a:solidFill>
                  <a:schemeClr val="tx1"/>
                </a:solidFill>
              </a:rPr>
              <a:t>) כך הרגיסטר </a:t>
            </a:r>
            <a:r>
              <a:rPr lang="en-US" sz="2400" dirty="0">
                <a:solidFill>
                  <a:schemeClr val="tx1"/>
                </a:solidFill>
              </a:rPr>
              <a:t>$t2</a:t>
            </a:r>
            <a:r>
              <a:rPr lang="he-IL" sz="2400" dirty="0">
                <a:solidFill>
                  <a:schemeClr val="tx1"/>
                </a:solidFill>
              </a:rPr>
              <a:t> יספיק להיכתב עד שפקודת </a:t>
            </a:r>
            <a:r>
              <a:rPr lang="en-US" sz="2400" dirty="0">
                <a:solidFill>
                  <a:schemeClr val="tx1"/>
                </a:solidFill>
              </a:rPr>
              <a:t>BEQ</a:t>
            </a:r>
            <a:r>
              <a:rPr lang="he-IL" sz="2400" dirty="0">
                <a:solidFill>
                  <a:schemeClr val="tx1"/>
                </a:solidFill>
              </a:rPr>
              <a:t> תגיע לשלב ה-</a:t>
            </a:r>
            <a:r>
              <a:rPr lang="en-US" sz="2400" dirty="0">
                <a:solidFill>
                  <a:schemeClr val="tx1"/>
                </a:solidFill>
              </a:rPr>
              <a:t>DECODE</a:t>
            </a:r>
            <a:r>
              <a:rPr lang="he-IL" sz="2400" dirty="0">
                <a:solidFill>
                  <a:schemeClr val="tx1"/>
                </a:solidFill>
              </a:rPr>
              <a:t>.</a:t>
            </a:r>
          </a:p>
        </p:txBody>
      </p:sp>
    </p:spTree>
    <p:extLst>
      <p:ext uri="{BB962C8B-B14F-4D97-AF65-F5344CB8AC3E}">
        <p14:creationId xmlns:p14="http://schemas.microsoft.com/office/powerpoint/2010/main" val="2784439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340130" y="174882"/>
            <a:ext cx="11511739" cy="894529"/>
          </a:xfrm>
        </p:spPr>
        <p:txBody>
          <a:bodyPr>
            <a:normAutofit/>
          </a:bodyPr>
          <a:lstStyle/>
          <a:p>
            <a:pPr algn="r" rtl="1"/>
            <a:r>
              <a:rPr lang="he-IL" sz="4800" dirty="0">
                <a:solidFill>
                  <a:schemeClr val="tx1"/>
                </a:solidFill>
              </a:rPr>
              <a:t>דוגמה לאופן הטיפול ב-</a:t>
            </a:r>
            <a:r>
              <a:rPr lang="en-US" sz="4800" dirty="0">
                <a:solidFill>
                  <a:schemeClr val="tx1"/>
                </a:solidFill>
              </a:rPr>
              <a:t>load hazard</a:t>
            </a:r>
            <a:r>
              <a:rPr lang="he-IL" sz="4800" dirty="0">
                <a:solidFill>
                  <a:schemeClr val="tx1"/>
                </a:solidFill>
              </a:rPr>
              <a:t>:</a:t>
            </a:r>
          </a:p>
        </p:txBody>
      </p:sp>
      <p:graphicFrame>
        <p:nvGraphicFramePr>
          <p:cNvPr id="3" name="Table 3">
            <a:extLst>
              <a:ext uri="{FF2B5EF4-FFF2-40B4-BE49-F238E27FC236}">
                <a16:creationId xmlns:a16="http://schemas.microsoft.com/office/drawing/2014/main" id="{2D4278F8-EC15-4AD0-A912-C920F03A991A}"/>
              </a:ext>
            </a:extLst>
          </p:cNvPr>
          <p:cNvGraphicFramePr>
            <a:graphicFrameLocks noGrp="1"/>
          </p:cNvGraphicFramePr>
          <p:nvPr>
            <p:extLst>
              <p:ext uri="{D42A27DB-BD31-4B8C-83A1-F6EECF244321}">
                <p14:modId xmlns:p14="http://schemas.microsoft.com/office/powerpoint/2010/main" val="960963933"/>
              </p:ext>
            </p:extLst>
          </p:nvPr>
        </p:nvGraphicFramePr>
        <p:xfrm>
          <a:off x="5530788" y="1069411"/>
          <a:ext cx="6126175" cy="3657600"/>
        </p:xfrm>
        <a:graphic>
          <a:graphicData uri="http://schemas.openxmlformats.org/drawingml/2006/table">
            <a:tbl>
              <a:tblPr firstRow="1" bandRow="1">
                <a:tableStyleId>{073A0DAA-6AF3-43AB-8588-CEC1D06C72B9}</a:tableStyleId>
              </a:tblPr>
              <a:tblGrid>
                <a:gridCol w="1225235">
                  <a:extLst>
                    <a:ext uri="{9D8B030D-6E8A-4147-A177-3AD203B41FA5}">
                      <a16:colId xmlns:a16="http://schemas.microsoft.com/office/drawing/2014/main" val="1643572386"/>
                    </a:ext>
                  </a:extLst>
                </a:gridCol>
                <a:gridCol w="1225235">
                  <a:extLst>
                    <a:ext uri="{9D8B030D-6E8A-4147-A177-3AD203B41FA5}">
                      <a16:colId xmlns:a16="http://schemas.microsoft.com/office/drawing/2014/main" val="3962470309"/>
                    </a:ext>
                  </a:extLst>
                </a:gridCol>
                <a:gridCol w="1225235">
                  <a:extLst>
                    <a:ext uri="{9D8B030D-6E8A-4147-A177-3AD203B41FA5}">
                      <a16:colId xmlns:a16="http://schemas.microsoft.com/office/drawing/2014/main" val="3206925291"/>
                    </a:ext>
                  </a:extLst>
                </a:gridCol>
                <a:gridCol w="1225235">
                  <a:extLst>
                    <a:ext uri="{9D8B030D-6E8A-4147-A177-3AD203B41FA5}">
                      <a16:colId xmlns:a16="http://schemas.microsoft.com/office/drawing/2014/main" val="3198229096"/>
                    </a:ext>
                  </a:extLst>
                </a:gridCol>
                <a:gridCol w="1225235">
                  <a:extLst>
                    <a:ext uri="{9D8B030D-6E8A-4147-A177-3AD203B41FA5}">
                      <a16:colId xmlns:a16="http://schemas.microsoft.com/office/drawing/2014/main" val="1657227658"/>
                    </a:ext>
                  </a:extLst>
                </a:gridCol>
              </a:tblGrid>
              <a:tr h="286269">
                <a:tc>
                  <a:txBody>
                    <a:bodyPr/>
                    <a:lstStyle/>
                    <a:p>
                      <a:r>
                        <a:rPr lang="en-US" dirty="0"/>
                        <a:t>IF</a:t>
                      </a:r>
                      <a:endParaRPr lang="en-IL" dirty="0"/>
                    </a:p>
                  </a:txBody>
                  <a:tcPr/>
                </a:tc>
                <a:tc>
                  <a:txBody>
                    <a:bodyPr/>
                    <a:lstStyle/>
                    <a:p>
                      <a:r>
                        <a:rPr lang="en-US" dirty="0"/>
                        <a:t>ID</a:t>
                      </a:r>
                      <a:endParaRPr lang="en-IL" dirty="0"/>
                    </a:p>
                  </a:txBody>
                  <a:tcPr/>
                </a:tc>
                <a:tc>
                  <a:txBody>
                    <a:bodyPr/>
                    <a:lstStyle/>
                    <a:p>
                      <a:r>
                        <a:rPr lang="en-US" dirty="0"/>
                        <a:t>EX</a:t>
                      </a:r>
                      <a:endParaRPr lang="en-IL" dirty="0"/>
                    </a:p>
                  </a:txBody>
                  <a:tcPr/>
                </a:tc>
                <a:tc>
                  <a:txBody>
                    <a:bodyPr/>
                    <a:lstStyle/>
                    <a:p>
                      <a:r>
                        <a:rPr lang="en-US" dirty="0"/>
                        <a:t>MEM</a:t>
                      </a:r>
                      <a:endParaRPr lang="en-IL" dirty="0"/>
                    </a:p>
                  </a:txBody>
                  <a:tcPr/>
                </a:tc>
                <a:tc>
                  <a:txBody>
                    <a:bodyPr/>
                    <a:lstStyle/>
                    <a:p>
                      <a:r>
                        <a:rPr lang="en-US" dirty="0"/>
                        <a:t>WB</a:t>
                      </a:r>
                      <a:endParaRPr lang="en-IL" dirty="0"/>
                    </a:p>
                  </a:txBody>
                  <a:tcPr/>
                </a:tc>
                <a:extLst>
                  <a:ext uri="{0D108BD9-81ED-4DB2-BD59-A6C34878D82A}">
                    <a16:rowId xmlns:a16="http://schemas.microsoft.com/office/drawing/2014/main" val="1966921632"/>
                  </a:ext>
                </a:extLst>
              </a:tr>
              <a:tr h="286269">
                <a:tc>
                  <a:txBody>
                    <a:bodyPr/>
                    <a:lstStyle/>
                    <a:p>
                      <a:r>
                        <a:rPr lang="en-US" dirty="0"/>
                        <a:t>LW</a:t>
                      </a:r>
                      <a:endParaRPr lang="en-IL" dirty="0"/>
                    </a:p>
                  </a:txBody>
                  <a:tcPr/>
                </a:tc>
                <a:tc>
                  <a:txBody>
                    <a:bodyPr/>
                    <a:lstStyle/>
                    <a:p>
                      <a:endParaRPr lang="en-IL"/>
                    </a:p>
                  </a:txBody>
                  <a:tcPr/>
                </a:tc>
                <a:tc>
                  <a:txBody>
                    <a:bodyPr/>
                    <a:lstStyle/>
                    <a:p>
                      <a:endParaRPr lang="en-IL"/>
                    </a:p>
                  </a:txBody>
                  <a:tcPr/>
                </a:tc>
                <a:tc>
                  <a:txBody>
                    <a:bodyPr/>
                    <a:lstStyle/>
                    <a:p>
                      <a:endParaRPr lang="en-IL" dirty="0"/>
                    </a:p>
                  </a:txBody>
                  <a:tcPr/>
                </a:tc>
                <a:tc>
                  <a:txBody>
                    <a:bodyPr/>
                    <a:lstStyle/>
                    <a:p>
                      <a:endParaRPr lang="en-IL" dirty="0"/>
                    </a:p>
                  </a:txBody>
                  <a:tcPr/>
                </a:tc>
                <a:extLst>
                  <a:ext uri="{0D108BD9-81ED-4DB2-BD59-A6C34878D82A}">
                    <a16:rowId xmlns:a16="http://schemas.microsoft.com/office/drawing/2014/main" val="1058077093"/>
                  </a:ext>
                </a:extLst>
              </a:tr>
              <a:tr h="286269">
                <a:tc>
                  <a:txBody>
                    <a:bodyPr/>
                    <a:lstStyle/>
                    <a:p>
                      <a:r>
                        <a:rPr lang="en-US" dirty="0"/>
                        <a:t>NOP</a:t>
                      </a:r>
                      <a:endParaRPr lang="en-IL" dirty="0"/>
                    </a:p>
                  </a:txBody>
                  <a:tcPr/>
                </a:tc>
                <a:tc>
                  <a:txBody>
                    <a:bodyPr/>
                    <a:lstStyle/>
                    <a:p>
                      <a:r>
                        <a:rPr lang="en-US" dirty="0"/>
                        <a:t>LW</a:t>
                      </a:r>
                      <a:endParaRPr lang="en-IL" dirty="0"/>
                    </a:p>
                  </a:txBody>
                  <a:tcPr/>
                </a:tc>
                <a:tc>
                  <a:txBody>
                    <a:bodyPr/>
                    <a:lstStyle/>
                    <a:p>
                      <a:endParaRPr lang="en-IL" dirty="0"/>
                    </a:p>
                  </a:txBody>
                  <a:tcPr/>
                </a:tc>
                <a:tc>
                  <a:txBody>
                    <a:bodyPr/>
                    <a:lstStyle/>
                    <a:p>
                      <a:endParaRPr lang="en-IL"/>
                    </a:p>
                  </a:txBody>
                  <a:tcPr/>
                </a:tc>
                <a:tc>
                  <a:txBody>
                    <a:bodyPr/>
                    <a:lstStyle/>
                    <a:p>
                      <a:endParaRPr lang="en-IL" dirty="0"/>
                    </a:p>
                  </a:txBody>
                  <a:tcPr/>
                </a:tc>
                <a:extLst>
                  <a:ext uri="{0D108BD9-81ED-4DB2-BD59-A6C34878D82A}">
                    <a16:rowId xmlns:a16="http://schemas.microsoft.com/office/drawing/2014/main" val="292975855"/>
                  </a:ext>
                </a:extLst>
              </a:tr>
              <a:tr h="286269">
                <a:tc>
                  <a:txBody>
                    <a:bodyPr/>
                    <a:lstStyle/>
                    <a:p>
                      <a:r>
                        <a:rPr lang="en-US" dirty="0"/>
                        <a:t>NOP</a:t>
                      </a:r>
                      <a:endParaRPr lang="en-IL" dirty="0"/>
                    </a:p>
                  </a:txBody>
                  <a:tcPr/>
                </a:tc>
                <a:tc>
                  <a:txBody>
                    <a:bodyPr/>
                    <a:lstStyle/>
                    <a:p>
                      <a:r>
                        <a:rPr lang="en-US" dirty="0"/>
                        <a:t>NOP</a:t>
                      </a:r>
                      <a:endParaRPr lang="en-IL" dirty="0"/>
                    </a:p>
                  </a:txBody>
                  <a:tcPr/>
                </a:tc>
                <a:tc>
                  <a:txBody>
                    <a:bodyPr/>
                    <a:lstStyle/>
                    <a:p>
                      <a:r>
                        <a:rPr lang="en-US" dirty="0"/>
                        <a:t>LW</a:t>
                      </a:r>
                      <a:endParaRPr lang="en-IL" dirty="0"/>
                    </a:p>
                  </a:txBody>
                  <a:tcPr/>
                </a:tc>
                <a:tc>
                  <a:txBody>
                    <a:bodyPr/>
                    <a:lstStyle/>
                    <a:p>
                      <a:endParaRPr lang="en-IL" dirty="0"/>
                    </a:p>
                  </a:txBody>
                  <a:tcPr/>
                </a:tc>
                <a:tc>
                  <a:txBody>
                    <a:bodyPr/>
                    <a:lstStyle/>
                    <a:p>
                      <a:endParaRPr lang="en-IL" dirty="0"/>
                    </a:p>
                  </a:txBody>
                  <a:tcPr/>
                </a:tc>
                <a:extLst>
                  <a:ext uri="{0D108BD9-81ED-4DB2-BD59-A6C34878D82A}">
                    <a16:rowId xmlns:a16="http://schemas.microsoft.com/office/drawing/2014/main" val="4293453400"/>
                  </a:ext>
                </a:extLst>
              </a:tr>
              <a:tr h="286269">
                <a:tc>
                  <a:txBody>
                    <a:bodyPr/>
                    <a:lstStyle/>
                    <a:p>
                      <a:r>
                        <a:rPr lang="en-US" dirty="0"/>
                        <a:t>NOP</a:t>
                      </a:r>
                      <a:endParaRPr lang="en-IL" dirty="0"/>
                    </a:p>
                  </a:txBody>
                  <a:tcPr/>
                </a:tc>
                <a:tc>
                  <a:txBody>
                    <a:bodyPr/>
                    <a:lstStyle/>
                    <a:p>
                      <a:r>
                        <a:rPr lang="en-US" dirty="0"/>
                        <a:t>NOP</a:t>
                      </a:r>
                      <a:endParaRPr lang="en-IL" dirty="0"/>
                    </a:p>
                  </a:txBody>
                  <a:tcPr/>
                </a:tc>
                <a:tc>
                  <a:txBody>
                    <a:bodyPr/>
                    <a:lstStyle/>
                    <a:p>
                      <a:r>
                        <a:rPr lang="en-US" dirty="0"/>
                        <a:t>NOP</a:t>
                      </a:r>
                      <a:endParaRPr lang="en-IL" dirty="0"/>
                    </a:p>
                  </a:txBody>
                  <a:tcPr/>
                </a:tc>
                <a:tc>
                  <a:txBody>
                    <a:bodyPr/>
                    <a:lstStyle/>
                    <a:p>
                      <a:r>
                        <a:rPr lang="en-US" dirty="0"/>
                        <a:t>LW</a:t>
                      </a:r>
                      <a:endParaRPr lang="en-IL" dirty="0"/>
                    </a:p>
                  </a:txBody>
                  <a:tcPr/>
                </a:tc>
                <a:tc>
                  <a:txBody>
                    <a:bodyPr/>
                    <a:lstStyle/>
                    <a:p>
                      <a:endParaRPr lang="en-IL" dirty="0"/>
                    </a:p>
                  </a:txBody>
                  <a:tcPr/>
                </a:tc>
                <a:extLst>
                  <a:ext uri="{0D108BD9-81ED-4DB2-BD59-A6C34878D82A}">
                    <a16:rowId xmlns:a16="http://schemas.microsoft.com/office/drawing/2014/main" val="2390769003"/>
                  </a:ext>
                </a:extLst>
              </a:tr>
              <a:tr h="286269">
                <a:tc>
                  <a:txBody>
                    <a:bodyPr/>
                    <a:lstStyle/>
                    <a:p>
                      <a:r>
                        <a:rPr lang="en-US" dirty="0"/>
                        <a:t>SLT</a:t>
                      </a:r>
                      <a:endParaRPr lang="en-IL" dirty="0"/>
                    </a:p>
                  </a:txBody>
                  <a:tcPr/>
                </a:tc>
                <a:tc>
                  <a:txBody>
                    <a:bodyPr/>
                    <a:lstStyle/>
                    <a:p>
                      <a:r>
                        <a:rPr lang="en-US" dirty="0"/>
                        <a:t>NOP</a:t>
                      </a:r>
                      <a:endParaRPr lang="en-IL" dirty="0"/>
                    </a:p>
                  </a:txBody>
                  <a:tcPr/>
                </a:tc>
                <a:tc>
                  <a:txBody>
                    <a:bodyPr/>
                    <a:lstStyle/>
                    <a:p>
                      <a:r>
                        <a:rPr lang="en-US" dirty="0"/>
                        <a:t>NOP</a:t>
                      </a:r>
                      <a:endParaRPr lang="en-IL" dirty="0"/>
                    </a:p>
                  </a:txBody>
                  <a:tcPr/>
                </a:tc>
                <a:tc>
                  <a:txBody>
                    <a:bodyPr/>
                    <a:lstStyle/>
                    <a:p>
                      <a:r>
                        <a:rPr lang="en-US" dirty="0"/>
                        <a:t>NOP</a:t>
                      </a:r>
                      <a:endParaRPr lang="en-IL" dirty="0"/>
                    </a:p>
                  </a:txBody>
                  <a:tcPr/>
                </a:tc>
                <a:tc>
                  <a:txBody>
                    <a:bodyPr/>
                    <a:lstStyle/>
                    <a:p>
                      <a:r>
                        <a:rPr lang="en-US" dirty="0"/>
                        <a:t>LW</a:t>
                      </a:r>
                      <a:endParaRPr lang="en-IL" dirty="0"/>
                    </a:p>
                  </a:txBody>
                  <a:tcPr/>
                </a:tc>
                <a:extLst>
                  <a:ext uri="{0D108BD9-81ED-4DB2-BD59-A6C34878D82A}">
                    <a16:rowId xmlns:a16="http://schemas.microsoft.com/office/drawing/2014/main" val="3064443956"/>
                  </a:ext>
                </a:extLst>
              </a:tr>
              <a:tr h="286269">
                <a:tc>
                  <a:txBody>
                    <a:bodyPr/>
                    <a:lstStyle/>
                    <a:p>
                      <a:endParaRPr lang="en-IL" dirty="0"/>
                    </a:p>
                  </a:txBody>
                  <a:tcPr/>
                </a:tc>
                <a:tc>
                  <a:txBody>
                    <a:bodyPr/>
                    <a:lstStyle/>
                    <a:p>
                      <a:r>
                        <a:rPr lang="en-US" dirty="0"/>
                        <a:t>SLT</a:t>
                      </a:r>
                      <a:endParaRPr lang="en-IL" dirty="0"/>
                    </a:p>
                  </a:txBody>
                  <a:tcPr/>
                </a:tc>
                <a:tc>
                  <a:txBody>
                    <a:bodyPr/>
                    <a:lstStyle/>
                    <a:p>
                      <a:r>
                        <a:rPr lang="en-US" dirty="0"/>
                        <a:t>NOP</a:t>
                      </a:r>
                      <a:endParaRPr lang="en-IL" dirty="0"/>
                    </a:p>
                  </a:txBody>
                  <a:tcPr/>
                </a:tc>
                <a:tc>
                  <a:txBody>
                    <a:bodyPr/>
                    <a:lstStyle/>
                    <a:p>
                      <a:r>
                        <a:rPr lang="en-US" dirty="0"/>
                        <a:t>NOP</a:t>
                      </a:r>
                      <a:endParaRPr lang="en-IL" dirty="0"/>
                    </a:p>
                  </a:txBody>
                  <a:tcPr/>
                </a:tc>
                <a:tc>
                  <a:txBody>
                    <a:bodyPr/>
                    <a:lstStyle/>
                    <a:p>
                      <a:r>
                        <a:rPr lang="en-US" dirty="0"/>
                        <a:t>NOP</a:t>
                      </a:r>
                      <a:endParaRPr lang="en-IL" dirty="0"/>
                    </a:p>
                  </a:txBody>
                  <a:tcPr/>
                </a:tc>
                <a:extLst>
                  <a:ext uri="{0D108BD9-81ED-4DB2-BD59-A6C34878D82A}">
                    <a16:rowId xmlns:a16="http://schemas.microsoft.com/office/drawing/2014/main" val="1584464509"/>
                  </a:ext>
                </a:extLst>
              </a:tr>
              <a:tr h="286269">
                <a:tc>
                  <a:txBody>
                    <a:bodyPr/>
                    <a:lstStyle/>
                    <a:p>
                      <a:endParaRPr lang="en-IL" dirty="0"/>
                    </a:p>
                  </a:txBody>
                  <a:tcPr/>
                </a:tc>
                <a:tc>
                  <a:txBody>
                    <a:bodyPr/>
                    <a:lstStyle/>
                    <a:p>
                      <a:endParaRPr lang="en-IL" dirty="0"/>
                    </a:p>
                  </a:txBody>
                  <a:tcPr/>
                </a:tc>
                <a:tc>
                  <a:txBody>
                    <a:bodyPr/>
                    <a:lstStyle/>
                    <a:p>
                      <a:r>
                        <a:rPr lang="en-US" dirty="0"/>
                        <a:t>SLT</a:t>
                      </a:r>
                      <a:endParaRPr lang="en-IL" dirty="0"/>
                    </a:p>
                  </a:txBody>
                  <a:tcPr/>
                </a:tc>
                <a:tc>
                  <a:txBody>
                    <a:bodyPr/>
                    <a:lstStyle/>
                    <a:p>
                      <a:r>
                        <a:rPr lang="en-US" dirty="0"/>
                        <a:t>NOP</a:t>
                      </a:r>
                      <a:endParaRPr lang="en-IL" dirty="0"/>
                    </a:p>
                  </a:txBody>
                  <a:tcPr/>
                </a:tc>
                <a:tc>
                  <a:txBody>
                    <a:bodyPr/>
                    <a:lstStyle/>
                    <a:p>
                      <a:r>
                        <a:rPr lang="en-US" dirty="0"/>
                        <a:t>NOP</a:t>
                      </a:r>
                      <a:endParaRPr lang="en-IL" dirty="0"/>
                    </a:p>
                  </a:txBody>
                  <a:tcPr/>
                </a:tc>
                <a:extLst>
                  <a:ext uri="{0D108BD9-81ED-4DB2-BD59-A6C34878D82A}">
                    <a16:rowId xmlns:a16="http://schemas.microsoft.com/office/drawing/2014/main" val="3793397861"/>
                  </a:ext>
                </a:extLst>
              </a:tr>
              <a:tr h="286269">
                <a:tc>
                  <a:txBody>
                    <a:bodyPr/>
                    <a:lstStyle/>
                    <a:p>
                      <a:endParaRPr lang="en-IL" dirty="0"/>
                    </a:p>
                  </a:txBody>
                  <a:tcPr/>
                </a:tc>
                <a:tc>
                  <a:txBody>
                    <a:bodyPr/>
                    <a:lstStyle/>
                    <a:p>
                      <a:endParaRPr lang="en-IL" dirty="0"/>
                    </a:p>
                  </a:txBody>
                  <a:tcPr/>
                </a:tc>
                <a:tc>
                  <a:txBody>
                    <a:bodyPr/>
                    <a:lstStyle/>
                    <a:p>
                      <a:endParaRPr lang="en-IL" dirty="0"/>
                    </a:p>
                  </a:txBody>
                  <a:tcPr/>
                </a:tc>
                <a:tc>
                  <a:txBody>
                    <a:bodyPr/>
                    <a:lstStyle/>
                    <a:p>
                      <a:r>
                        <a:rPr lang="en-US" dirty="0"/>
                        <a:t>SLT</a:t>
                      </a:r>
                      <a:endParaRPr lang="en-IL" dirty="0"/>
                    </a:p>
                  </a:txBody>
                  <a:tcPr/>
                </a:tc>
                <a:tc>
                  <a:txBody>
                    <a:bodyPr/>
                    <a:lstStyle/>
                    <a:p>
                      <a:r>
                        <a:rPr lang="en-US" dirty="0"/>
                        <a:t>NOP</a:t>
                      </a:r>
                      <a:endParaRPr lang="en-IL" dirty="0"/>
                    </a:p>
                  </a:txBody>
                  <a:tcPr/>
                </a:tc>
                <a:extLst>
                  <a:ext uri="{0D108BD9-81ED-4DB2-BD59-A6C34878D82A}">
                    <a16:rowId xmlns:a16="http://schemas.microsoft.com/office/drawing/2014/main" val="9376509"/>
                  </a:ext>
                </a:extLst>
              </a:tr>
              <a:tr h="286269">
                <a:tc>
                  <a:txBody>
                    <a:bodyPr/>
                    <a:lstStyle/>
                    <a:p>
                      <a:endParaRPr lang="en-IL" dirty="0"/>
                    </a:p>
                  </a:txBody>
                  <a:tcPr/>
                </a:tc>
                <a:tc>
                  <a:txBody>
                    <a:bodyPr/>
                    <a:lstStyle/>
                    <a:p>
                      <a:endParaRPr lang="en-IL" dirty="0"/>
                    </a:p>
                  </a:txBody>
                  <a:tcPr/>
                </a:tc>
                <a:tc>
                  <a:txBody>
                    <a:bodyPr/>
                    <a:lstStyle/>
                    <a:p>
                      <a:endParaRPr lang="en-IL" dirty="0"/>
                    </a:p>
                  </a:txBody>
                  <a:tcPr/>
                </a:tc>
                <a:tc>
                  <a:txBody>
                    <a:bodyPr/>
                    <a:lstStyle/>
                    <a:p>
                      <a:endParaRPr lang="en-IL" dirty="0"/>
                    </a:p>
                  </a:txBody>
                  <a:tcPr/>
                </a:tc>
                <a:tc>
                  <a:txBody>
                    <a:bodyPr/>
                    <a:lstStyle/>
                    <a:p>
                      <a:r>
                        <a:rPr lang="en-US" dirty="0"/>
                        <a:t>SLT</a:t>
                      </a:r>
                      <a:endParaRPr lang="en-IL" dirty="0"/>
                    </a:p>
                  </a:txBody>
                  <a:tcPr/>
                </a:tc>
                <a:extLst>
                  <a:ext uri="{0D108BD9-81ED-4DB2-BD59-A6C34878D82A}">
                    <a16:rowId xmlns:a16="http://schemas.microsoft.com/office/drawing/2014/main" val="2325545429"/>
                  </a:ext>
                </a:extLst>
              </a:tr>
            </a:tbl>
          </a:graphicData>
        </a:graphic>
      </p:graphicFrame>
      <p:graphicFrame>
        <p:nvGraphicFramePr>
          <p:cNvPr id="7" name="Table 3">
            <a:extLst>
              <a:ext uri="{FF2B5EF4-FFF2-40B4-BE49-F238E27FC236}">
                <a16:creationId xmlns:a16="http://schemas.microsoft.com/office/drawing/2014/main" id="{DC396322-C1D0-405C-8BEC-088A94BFC694}"/>
              </a:ext>
            </a:extLst>
          </p:cNvPr>
          <p:cNvGraphicFramePr>
            <a:graphicFrameLocks noGrp="1"/>
          </p:cNvGraphicFramePr>
          <p:nvPr>
            <p:extLst>
              <p:ext uri="{D42A27DB-BD31-4B8C-83A1-F6EECF244321}">
                <p14:modId xmlns:p14="http://schemas.microsoft.com/office/powerpoint/2010/main" val="3873236288"/>
              </p:ext>
            </p:extLst>
          </p:nvPr>
        </p:nvGraphicFramePr>
        <p:xfrm>
          <a:off x="535037" y="1566795"/>
          <a:ext cx="3809505" cy="3125584"/>
        </p:xfrm>
        <a:graphic>
          <a:graphicData uri="http://schemas.openxmlformats.org/drawingml/2006/table">
            <a:tbl>
              <a:tblPr firstRow="1" bandRow="1">
                <a:tableStyleId>{073A0DAA-6AF3-43AB-8588-CEC1D06C72B9}</a:tableStyleId>
              </a:tblPr>
              <a:tblGrid>
                <a:gridCol w="761901">
                  <a:extLst>
                    <a:ext uri="{9D8B030D-6E8A-4147-A177-3AD203B41FA5}">
                      <a16:colId xmlns:a16="http://schemas.microsoft.com/office/drawing/2014/main" val="1643572386"/>
                    </a:ext>
                  </a:extLst>
                </a:gridCol>
                <a:gridCol w="761901">
                  <a:extLst>
                    <a:ext uri="{9D8B030D-6E8A-4147-A177-3AD203B41FA5}">
                      <a16:colId xmlns:a16="http://schemas.microsoft.com/office/drawing/2014/main" val="3962470309"/>
                    </a:ext>
                  </a:extLst>
                </a:gridCol>
                <a:gridCol w="761901">
                  <a:extLst>
                    <a:ext uri="{9D8B030D-6E8A-4147-A177-3AD203B41FA5}">
                      <a16:colId xmlns:a16="http://schemas.microsoft.com/office/drawing/2014/main" val="3206925291"/>
                    </a:ext>
                  </a:extLst>
                </a:gridCol>
                <a:gridCol w="761901">
                  <a:extLst>
                    <a:ext uri="{9D8B030D-6E8A-4147-A177-3AD203B41FA5}">
                      <a16:colId xmlns:a16="http://schemas.microsoft.com/office/drawing/2014/main" val="3198229096"/>
                    </a:ext>
                  </a:extLst>
                </a:gridCol>
                <a:gridCol w="761901">
                  <a:extLst>
                    <a:ext uri="{9D8B030D-6E8A-4147-A177-3AD203B41FA5}">
                      <a16:colId xmlns:a16="http://schemas.microsoft.com/office/drawing/2014/main" val="1657227658"/>
                    </a:ext>
                  </a:extLst>
                </a:gridCol>
              </a:tblGrid>
              <a:tr h="446512">
                <a:tc>
                  <a:txBody>
                    <a:bodyPr/>
                    <a:lstStyle/>
                    <a:p>
                      <a:r>
                        <a:rPr lang="en-US" dirty="0"/>
                        <a:t>IF</a:t>
                      </a:r>
                      <a:endParaRPr lang="en-IL" dirty="0"/>
                    </a:p>
                  </a:txBody>
                  <a:tcPr/>
                </a:tc>
                <a:tc>
                  <a:txBody>
                    <a:bodyPr/>
                    <a:lstStyle/>
                    <a:p>
                      <a:r>
                        <a:rPr lang="en-US" dirty="0"/>
                        <a:t>ID</a:t>
                      </a:r>
                      <a:endParaRPr lang="en-IL" dirty="0"/>
                    </a:p>
                  </a:txBody>
                  <a:tcPr/>
                </a:tc>
                <a:tc>
                  <a:txBody>
                    <a:bodyPr/>
                    <a:lstStyle/>
                    <a:p>
                      <a:r>
                        <a:rPr lang="en-US" dirty="0"/>
                        <a:t>EX</a:t>
                      </a:r>
                      <a:endParaRPr lang="en-IL" dirty="0"/>
                    </a:p>
                  </a:txBody>
                  <a:tcPr/>
                </a:tc>
                <a:tc>
                  <a:txBody>
                    <a:bodyPr/>
                    <a:lstStyle/>
                    <a:p>
                      <a:r>
                        <a:rPr lang="en-US" dirty="0"/>
                        <a:t>MEM</a:t>
                      </a:r>
                      <a:endParaRPr lang="en-IL" dirty="0"/>
                    </a:p>
                  </a:txBody>
                  <a:tcPr/>
                </a:tc>
                <a:tc>
                  <a:txBody>
                    <a:bodyPr/>
                    <a:lstStyle/>
                    <a:p>
                      <a:r>
                        <a:rPr lang="en-US" dirty="0"/>
                        <a:t>WB</a:t>
                      </a:r>
                      <a:endParaRPr lang="en-IL" dirty="0"/>
                    </a:p>
                  </a:txBody>
                  <a:tcPr/>
                </a:tc>
                <a:extLst>
                  <a:ext uri="{0D108BD9-81ED-4DB2-BD59-A6C34878D82A}">
                    <a16:rowId xmlns:a16="http://schemas.microsoft.com/office/drawing/2014/main" val="1966921632"/>
                  </a:ext>
                </a:extLst>
              </a:tr>
              <a:tr h="446512">
                <a:tc>
                  <a:txBody>
                    <a:bodyPr/>
                    <a:lstStyle/>
                    <a:p>
                      <a:r>
                        <a:rPr lang="en-US" dirty="0"/>
                        <a:t>LW</a:t>
                      </a:r>
                      <a:endParaRPr lang="en-IL" dirty="0"/>
                    </a:p>
                  </a:txBody>
                  <a:tcPr/>
                </a:tc>
                <a:tc>
                  <a:txBody>
                    <a:bodyPr/>
                    <a:lstStyle/>
                    <a:p>
                      <a:endParaRPr lang="en-IL" dirty="0"/>
                    </a:p>
                  </a:txBody>
                  <a:tcPr/>
                </a:tc>
                <a:tc>
                  <a:txBody>
                    <a:bodyPr/>
                    <a:lstStyle/>
                    <a:p>
                      <a:endParaRPr lang="en-IL" dirty="0"/>
                    </a:p>
                  </a:txBody>
                  <a:tcPr/>
                </a:tc>
                <a:tc>
                  <a:txBody>
                    <a:bodyPr/>
                    <a:lstStyle/>
                    <a:p>
                      <a:endParaRPr lang="en-IL"/>
                    </a:p>
                  </a:txBody>
                  <a:tcPr/>
                </a:tc>
                <a:tc>
                  <a:txBody>
                    <a:bodyPr/>
                    <a:lstStyle/>
                    <a:p>
                      <a:endParaRPr lang="en-IL"/>
                    </a:p>
                  </a:txBody>
                  <a:tcPr/>
                </a:tc>
                <a:extLst>
                  <a:ext uri="{0D108BD9-81ED-4DB2-BD59-A6C34878D82A}">
                    <a16:rowId xmlns:a16="http://schemas.microsoft.com/office/drawing/2014/main" val="1058077093"/>
                  </a:ext>
                </a:extLst>
              </a:tr>
              <a:tr h="446512">
                <a:tc>
                  <a:txBody>
                    <a:bodyPr/>
                    <a:lstStyle/>
                    <a:p>
                      <a:r>
                        <a:rPr lang="en-US" dirty="0"/>
                        <a:t>SLT</a:t>
                      </a:r>
                      <a:endParaRPr lang="en-IL" dirty="0"/>
                    </a:p>
                  </a:txBody>
                  <a:tcPr/>
                </a:tc>
                <a:tc>
                  <a:txBody>
                    <a:bodyPr/>
                    <a:lstStyle/>
                    <a:p>
                      <a:r>
                        <a:rPr lang="en-US" dirty="0"/>
                        <a:t>LW</a:t>
                      </a:r>
                      <a:endParaRPr lang="en-IL" dirty="0"/>
                    </a:p>
                  </a:txBody>
                  <a:tcPr/>
                </a:tc>
                <a:tc>
                  <a:txBody>
                    <a:bodyPr/>
                    <a:lstStyle/>
                    <a:p>
                      <a:endParaRPr lang="en-IL" dirty="0"/>
                    </a:p>
                  </a:txBody>
                  <a:tcPr/>
                </a:tc>
                <a:tc>
                  <a:txBody>
                    <a:bodyPr/>
                    <a:lstStyle/>
                    <a:p>
                      <a:endParaRPr lang="en-IL"/>
                    </a:p>
                  </a:txBody>
                  <a:tcPr/>
                </a:tc>
                <a:tc>
                  <a:txBody>
                    <a:bodyPr/>
                    <a:lstStyle/>
                    <a:p>
                      <a:endParaRPr lang="en-IL" dirty="0"/>
                    </a:p>
                  </a:txBody>
                  <a:tcPr/>
                </a:tc>
                <a:extLst>
                  <a:ext uri="{0D108BD9-81ED-4DB2-BD59-A6C34878D82A}">
                    <a16:rowId xmlns:a16="http://schemas.microsoft.com/office/drawing/2014/main" val="292975855"/>
                  </a:ext>
                </a:extLst>
              </a:tr>
              <a:tr h="446512">
                <a:tc>
                  <a:txBody>
                    <a:bodyPr/>
                    <a:lstStyle/>
                    <a:p>
                      <a:endParaRPr lang="en-IL" dirty="0"/>
                    </a:p>
                  </a:txBody>
                  <a:tcPr/>
                </a:tc>
                <a:tc>
                  <a:txBody>
                    <a:bodyPr/>
                    <a:lstStyle/>
                    <a:p>
                      <a:r>
                        <a:rPr lang="en-US" dirty="0"/>
                        <a:t>SLT</a:t>
                      </a:r>
                      <a:endParaRPr lang="en-IL" dirty="0"/>
                    </a:p>
                  </a:txBody>
                  <a:tcPr/>
                </a:tc>
                <a:tc>
                  <a:txBody>
                    <a:bodyPr/>
                    <a:lstStyle/>
                    <a:p>
                      <a:r>
                        <a:rPr lang="en-US" dirty="0"/>
                        <a:t>LW</a:t>
                      </a:r>
                      <a:endParaRPr lang="en-IL" dirty="0"/>
                    </a:p>
                  </a:txBody>
                  <a:tcPr/>
                </a:tc>
                <a:tc>
                  <a:txBody>
                    <a:bodyPr/>
                    <a:lstStyle/>
                    <a:p>
                      <a:endParaRPr lang="en-IL" dirty="0"/>
                    </a:p>
                  </a:txBody>
                  <a:tcPr/>
                </a:tc>
                <a:tc>
                  <a:txBody>
                    <a:bodyPr/>
                    <a:lstStyle/>
                    <a:p>
                      <a:endParaRPr lang="en-IL"/>
                    </a:p>
                  </a:txBody>
                  <a:tcPr/>
                </a:tc>
                <a:extLst>
                  <a:ext uri="{0D108BD9-81ED-4DB2-BD59-A6C34878D82A}">
                    <a16:rowId xmlns:a16="http://schemas.microsoft.com/office/drawing/2014/main" val="4293453400"/>
                  </a:ext>
                </a:extLst>
              </a:tr>
              <a:tr h="446512">
                <a:tc>
                  <a:txBody>
                    <a:bodyPr/>
                    <a:lstStyle/>
                    <a:p>
                      <a:endParaRPr lang="en-IL" dirty="0"/>
                    </a:p>
                  </a:txBody>
                  <a:tcPr/>
                </a:tc>
                <a:tc>
                  <a:txBody>
                    <a:bodyPr/>
                    <a:lstStyle/>
                    <a:p>
                      <a:endParaRPr lang="en-IL" dirty="0"/>
                    </a:p>
                  </a:txBody>
                  <a:tcPr/>
                </a:tc>
                <a:tc>
                  <a:txBody>
                    <a:bodyPr/>
                    <a:lstStyle/>
                    <a:p>
                      <a:r>
                        <a:rPr lang="en-US" dirty="0"/>
                        <a:t>SLT</a:t>
                      </a:r>
                      <a:endParaRPr lang="en-IL" dirty="0"/>
                    </a:p>
                  </a:txBody>
                  <a:tcPr/>
                </a:tc>
                <a:tc>
                  <a:txBody>
                    <a:bodyPr/>
                    <a:lstStyle/>
                    <a:p>
                      <a:r>
                        <a:rPr lang="en-US" dirty="0"/>
                        <a:t>LW</a:t>
                      </a:r>
                      <a:endParaRPr lang="en-IL" dirty="0"/>
                    </a:p>
                  </a:txBody>
                  <a:tcPr/>
                </a:tc>
                <a:tc>
                  <a:txBody>
                    <a:bodyPr/>
                    <a:lstStyle/>
                    <a:p>
                      <a:endParaRPr lang="en-IL" dirty="0"/>
                    </a:p>
                  </a:txBody>
                  <a:tcPr/>
                </a:tc>
                <a:extLst>
                  <a:ext uri="{0D108BD9-81ED-4DB2-BD59-A6C34878D82A}">
                    <a16:rowId xmlns:a16="http://schemas.microsoft.com/office/drawing/2014/main" val="2390769003"/>
                  </a:ext>
                </a:extLst>
              </a:tr>
              <a:tr h="446512">
                <a:tc>
                  <a:txBody>
                    <a:bodyPr/>
                    <a:lstStyle/>
                    <a:p>
                      <a:endParaRPr lang="en-IL" dirty="0"/>
                    </a:p>
                  </a:txBody>
                  <a:tcPr/>
                </a:tc>
                <a:tc>
                  <a:txBody>
                    <a:bodyPr/>
                    <a:lstStyle/>
                    <a:p>
                      <a:endParaRPr lang="en-IL" dirty="0"/>
                    </a:p>
                  </a:txBody>
                  <a:tcPr/>
                </a:tc>
                <a:tc>
                  <a:txBody>
                    <a:bodyPr/>
                    <a:lstStyle/>
                    <a:p>
                      <a:endParaRPr lang="en-IL" dirty="0"/>
                    </a:p>
                  </a:txBody>
                  <a:tcPr/>
                </a:tc>
                <a:tc>
                  <a:txBody>
                    <a:bodyPr/>
                    <a:lstStyle/>
                    <a:p>
                      <a:r>
                        <a:rPr lang="en-US" dirty="0"/>
                        <a:t>SLT</a:t>
                      </a:r>
                      <a:endParaRPr lang="en-IL" dirty="0"/>
                    </a:p>
                  </a:txBody>
                  <a:tcPr/>
                </a:tc>
                <a:tc>
                  <a:txBody>
                    <a:bodyPr/>
                    <a:lstStyle/>
                    <a:p>
                      <a:r>
                        <a:rPr lang="en-US" dirty="0"/>
                        <a:t>LW</a:t>
                      </a:r>
                      <a:endParaRPr lang="en-IL" dirty="0"/>
                    </a:p>
                  </a:txBody>
                  <a:tcPr/>
                </a:tc>
                <a:extLst>
                  <a:ext uri="{0D108BD9-81ED-4DB2-BD59-A6C34878D82A}">
                    <a16:rowId xmlns:a16="http://schemas.microsoft.com/office/drawing/2014/main" val="3064443956"/>
                  </a:ext>
                </a:extLst>
              </a:tr>
              <a:tr h="446512">
                <a:tc>
                  <a:txBody>
                    <a:bodyPr/>
                    <a:lstStyle/>
                    <a:p>
                      <a:endParaRPr lang="en-IL" dirty="0"/>
                    </a:p>
                  </a:txBody>
                  <a:tcPr/>
                </a:tc>
                <a:tc>
                  <a:txBody>
                    <a:bodyPr/>
                    <a:lstStyle/>
                    <a:p>
                      <a:endParaRPr lang="en-IL" dirty="0"/>
                    </a:p>
                  </a:txBody>
                  <a:tcPr/>
                </a:tc>
                <a:tc>
                  <a:txBody>
                    <a:bodyPr/>
                    <a:lstStyle/>
                    <a:p>
                      <a:endParaRPr lang="en-IL" dirty="0"/>
                    </a:p>
                  </a:txBody>
                  <a:tcPr/>
                </a:tc>
                <a:tc>
                  <a:txBody>
                    <a:bodyPr/>
                    <a:lstStyle/>
                    <a:p>
                      <a:endParaRPr lang="en-IL" dirty="0"/>
                    </a:p>
                  </a:txBody>
                  <a:tcPr/>
                </a:tc>
                <a:tc>
                  <a:txBody>
                    <a:bodyPr/>
                    <a:lstStyle/>
                    <a:p>
                      <a:r>
                        <a:rPr lang="en-US" dirty="0"/>
                        <a:t>SLT</a:t>
                      </a:r>
                      <a:endParaRPr lang="en-IL" dirty="0"/>
                    </a:p>
                  </a:txBody>
                  <a:tcPr/>
                </a:tc>
                <a:extLst>
                  <a:ext uri="{0D108BD9-81ED-4DB2-BD59-A6C34878D82A}">
                    <a16:rowId xmlns:a16="http://schemas.microsoft.com/office/drawing/2014/main" val="1584464509"/>
                  </a:ext>
                </a:extLst>
              </a:tr>
            </a:tbl>
          </a:graphicData>
        </a:graphic>
      </p:graphicFrame>
      <p:sp>
        <p:nvSpPr>
          <p:cNvPr id="10" name="Multiplication Sign 9">
            <a:extLst>
              <a:ext uri="{FF2B5EF4-FFF2-40B4-BE49-F238E27FC236}">
                <a16:creationId xmlns:a16="http://schemas.microsoft.com/office/drawing/2014/main" id="{44BFB446-99FB-4B2C-AC6B-4A0D84FB56DA}"/>
              </a:ext>
            </a:extLst>
          </p:cNvPr>
          <p:cNvSpPr/>
          <p:nvPr/>
        </p:nvSpPr>
        <p:spPr>
          <a:xfrm>
            <a:off x="1118587" y="2832114"/>
            <a:ext cx="985421" cy="568170"/>
          </a:xfrm>
          <a:prstGeom prst="mathMultiply">
            <a:avLst>
              <a:gd name="adj1" fmla="val 164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5" name="Picture 4" descr="Text&#10;&#10;Description automatically generated">
            <a:extLst>
              <a:ext uri="{FF2B5EF4-FFF2-40B4-BE49-F238E27FC236}">
                <a16:creationId xmlns:a16="http://schemas.microsoft.com/office/drawing/2014/main" id="{D4FF8D44-1D20-4914-AEE4-6FBCAAF24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5238" y="4828833"/>
            <a:ext cx="2157274" cy="1854285"/>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C23BCDD7-E909-4A1F-B02A-1FD7903FB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936" y="5015400"/>
            <a:ext cx="2472900" cy="1243357"/>
          </a:xfrm>
          <a:prstGeom prst="rect">
            <a:avLst/>
          </a:prstGeom>
        </p:spPr>
      </p:pic>
    </p:spTree>
    <p:extLst>
      <p:ext uri="{BB962C8B-B14F-4D97-AF65-F5344CB8AC3E}">
        <p14:creationId xmlns:p14="http://schemas.microsoft.com/office/powerpoint/2010/main" val="2934548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177553" y="266330"/>
            <a:ext cx="11700949" cy="1020932"/>
          </a:xfrm>
        </p:spPr>
        <p:txBody>
          <a:bodyPr>
            <a:normAutofit/>
          </a:bodyPr>
          <a:lstStyle/>
          <a:p>
            <a:pPr algn="r" rtl="1"/>
            <a:r>
              <a:rPr lang="he-IL" sz="4800" dirty="0">
                <a:solidFill>
                  <a:schemeClr val="tx1"/>
                </a:solidFill>
              </a:rPr>
              <a:t>דוגמה לאופן הטיפול ב-</a:t>
            </a:r>
            <a:r>
              <a:rPr lang="en-US" dirty="0"/>
              <a:t>load</a:t>
            </a:r>
            <a:r>
              <a:rPr lang="en-US" sz="4800" dirty="0">
                <a:solidFill>
                  <a:schemeClr val="tx1"/>
                </a:solidFill>
              </a:rPr>
              <a:t> hazard</a:t>
            </a:r>
            <a:r>
              <a:rPr lang="he-IL" dirty="0"/>
              <a:t> - המשך:</a:t>
            </a:r>
            <a:endParaRPr lang="en-IL" dirty="0"/>
          </a:p>
        </p:txBody>
      </p:sp>
      <p:sp>
        <p:nvSpPr>
          <p:cNvPr id="5" name="Subtitle 2">
            <a:extLst>
              <a:ext uri="{FF2B5EF4-FFF2-40B4-BE49-F238E27FC236}">
                <a16:creationId xmlns:a16="http://schemas.microsoft.com/office/drawing/2014/main" id="{3D314AEB-F76F-40E6-97AF-9D9B63BF527F}"/>
              </a:ext>
            </a:extLst>
          </p:cNvPr>
          <p:cNvSpPr>
            <a:spLocks noGrp="1"/>
          </p:cNvSpPr>
          <p:nvPr>
            <p:ph type="subTitle" idx="1"/>
          </p:nvPr>
        </p:nvSpPr>
        <p:spPr>
          <a:xfrm>
            <a:off x="834501" y="1612677"/>
            <a:ext cx="10716916" cy="3500861"/>
          </a:xfrm>
        </p:spPr>
        <p:txBody>
          <a:bodyPr>
            <a:normAutofit/>
          </a:bodyPr>
          <a:lstStyle/>
          <a:p>
            <a:pPr algn="r" rtl="1"/>
            <a:r>
              <a:rPr lang="he-IL" sz="2400" dirty="0">
                <a:solidFill>
                  <a:schemeClr val="tx1"/>
                </a:solidFill>
              </a:rPr>
              <a:t>בחלק השמאלי ניתן לראות כי פקודת </a:t>
            </a:r>
            <a:r>
              <a:rPr lang="en-US" sz="2400" dirty="0">
                <a:solidFill>
                  <a:schemeClr val="tx1"/>
                </a:solidFill>
              </a:rPr>
              <a:t>LW</a:t>
            </a:r>
            <a:r>
              <a:rPr lang="he-IL" sz="2400" dirty="0">
                <a:solidFill>
                  <a:schemeClr val="tx1"/>
                </a:solidFill>
              </a:rPr>
              <a:t> מעדכנת את רגיסטר </a:t>
            </a:r>
            <a:r>
              <a:rPr lang="en-US" sz="2400" dirty="0">
                <a:solidFill>
                  <a:schemeClr val="tx1"/>
                </a:solidFill>
              </a:rPr>
              <a:t>$t4</a:t>
            </a:r>
            <a:r>
              <a:rPr lang="he-IL" sz="2400" dirty="0">
                <a:solidFill>
                  <a:schemeClr val="tx1"/>
                </a:solidFill>
              </a:rPr>
              <a:t> כאשר הפקודה שאחריה במקרה הזה </a:t>
            </a:r>
            <a:r>
              <a:rPr lang="en-US" sz="2400" dirty="0">
                <a:solidFill>
                  <a:schemeClr val="tx1"/>
                </a:solidFill>
              </a:rPr>
              <a:t>SLT</a:t>
            </a:r>
            <a:r>
              <a:rPr lang="he-IL" sz="2400" dirty="0">
                <a:solidFill>
                  <a:schemeClr val="tx1"/>
                </a:solidFill>
              </a:rPr>
              <a:t> משתמשת בתוכן של אותו הרגיסטר כבר בשלב ה-</a:t>
            </a:r>
            <a:r>
              <a:rPr lang="en-US" sz="2400" dirty="0">
                <a:solidFill>
                  <a:schemeClr val="tx1"/>
                </a:solidFill>
              </a:rPr>
              <a:t>DECODE</a:t>
            </a:r>
            <a:r>
              <a:rPr lang="he-IL" sz="2400" dirty="0">
                <a:solidFill>
                  <a:schemeClr val="tx1"/>
                </a:solidFill>
              </a:rPr>
              <a:t>, המידע מתקבל רק בשלב ה-</a:t>
            </a:r>
            <a:r>
              <a:rPr lang="en-US" sz="2400" dirty="0">
                <a:solidFill>
                  <a:schemeClr val="tx1"/>
                </a:solidFill>
              </a:rPr>
              <a:t>MEM</a:t>
            </a:r>
            <a:r>
              <a:rPr lang="he-IL" sz="2400" dirty="0">
                <a:solidFill>
                  <a:schemeClr val="tx1"/>
                </a:solidFill>
              </a:rPr>
              <a:t> ותגיע לרגיסטר </a:t>
            </a:r>
            <a:r>
              <a:rPr lang="en-US" sz="2400" dirty="0">
                <a:solidFill>
                  <a:schemeClr val="tx1"/>
                </a:solidFill>
              </a:rPr>
              <a:t>$t4</a:t>
            </a:r>
            <a:r>
              <a:rPr lang="he-IL" sz="2400" dirty="0">
                <a:solidFill>
                  <a:schemeClr val="tx1"/>
                </a:solidFill>
              </a:rPr>
              <a:t> רק מתי שפקודת ה-</a:t>
            </a:r>
            <a:r>
              <a:rPr lang="en-US" sz="2400" dirty="0">
                <a:solidFill>
                  <a:schemeClr val="tx1"/>
                </a:solidFill>
              </a:rPr>
              <a:t>LW</a:t>
            </a:r>
            <a:r>
              <a:rPr lang="he-IL" sz="2400" dirty="0">
                <a:solidFill>
                  <a:schemeClr val="tx1"/>
                </a:solidFill>
              </a:rPr>
              <a:t> תסיים את שלב ה-</a:t>
            </a:r>
            <a:r>
              <a:rPr lang="en-US" sz="2400" dirty="0">
                <a:solidFill>
                  <a:schemeClr val="tx1"/>
                </a:solidFill>
              </a:rPr>
              <a:t>WB</a:t>
            </a:r>
            <a:r>
              <a:rPr lang="he-IL" sz="2400" dirty="0">
                <a:solidFill>
                  <a:schemeClr val="tx1"/>
                </a:solidFill>
              </a:rPr>
              <a:t>.</a:t>
            </a:r>
          </a:p>
          <a:p>
            <a:pPr algn="r" rtl="1"/>
            <a:r>
              <a:rPr lang="he-IL" sz="2400" dirty="0">
                <a:solidFill>
                  <a:schemeClr val="tx1"/>
                </a:solidFill>
              </a:rPr>
              <a:t>על מנת לפתור בעיה זו בתוכנה הוספנו פקודות </a:t>
            </a:r>
            <a:r>
              <a:rPr lang="en-US" sz="2400" dirty="0">
                <a:solidFill>
                  <a:schemeClr val="tx1"/>
                </a:solidFill>
              </a:rPr>
              <a:t>NOP</a:t>
            </a:r>
            <a:r>
              <a:rPr lang="he-IL" sz="2400" dirty="0">
                <a:solidFill>
                  <a:schemeClr val="tx1"/>
                </a:solidFill>
              </a:rPr>
              <a:t> (</a:t>
            </a:r>
            <a:r>
              <a:rPr lang="en-US" sz="2400" dirty="0">
                <a:solidFill>
                  <a:schemeClr val="tx1"/>
                </a:solidFill>
              </a:rPr>
              <a:t>no operation</a:t>
            </a:r>
            <a:r>
              <a:rPr lang="he-IL" sz="2400" dirty="0">
                <a:solidFill>
                  <a:schemeClr val="tx1"/>
                </a:solidFill>
              </a:rPr>
              <a:t>) כך הרגיסטר </a:t>
            </a:r>
            <a:r>
              <a:rPr lang="en-US" sz="2400" dirty="0">
                <a:solidFill>
                  <a:schemeClr val="tx1"/>
                </a:solidFill>
              </a:rPr>
              <a:t>$t4</a:t>
            </a:r>
            <a:r>
              <a:rPr lang="he-IL" sz="2400" dirty="0">
                <a:solidFill>
                  <a:schemeClr val="tx1"/>
                </a:solidFill>
              </a:rPr>
              <a:t> יספיק להיכתב עד שפקודת </a:t>
            </a:r>
            <a:r>
              <a:rPr lang="en-US" sz="2400" dirty="0">
                <a:solidFill>
                  <a:schemeClr val="tx1"/>
                </a:solidFill>
              </a:rPr>
              <a:t>SLT</a:t>
            </a:r>
            <a:r>
              <a:rPr lang="he-IL" sz="2400" dirty="0">
                <a:solidFill>
                  <a:schemeClr val="tx1"/>
                </a:solidFill>
              </a:rPr>
              <a:t> תגיע לשלב ה-</a:t>
            </a:r>
            <a:r>
              <a:rPr lang="en-US" sz="2400" dirty="0">
                <a:solidFill>
                  <a:schemeClr val="tx1"/>
                </a:solidFill>
              </a:rPr>
              <a:t>DECODE</a:t>
            </a:r>
            <a:r>
              <a:rPr lang="he-IL" sz="2400" dirty="0">
                <a:solidFill>
                  <a:schemeClr val="tx1"/>
                </a:solidFill>
              </a:rPr>
              <a:t>.</a:t>
            </a:r>
          </a:p>
        </p:txBody>
      </p:sp>
    </p:spTree>
    <p:extLst>
      <p:ext uri="{BB962C8B-B14F-4D97-AF65-F5344CB8AC3E}">
        <p14:creationId xmlns:p14="http://schemas.microsoft.com/office/powerpoint/2010/main" val="1751539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340130" y="174882"/>
            <a:ext cx="11511739" cy="894529"/>
          </a:xfrm>
        </p:spPr>
        <p:txBody>
          <a:bodyPr>
            <a:normAutofit/>
          </a:bodyPr>
          <a:lstStyle/>
          <a:p>
            <a:pPr algn="r" rtl="1"/>
            <a:r>
              <a:rPr lang="he-IL" sz="4800" dirty="0">
                <a:solidFill>
                  <a:schemeClr val="tx1"/>
                </a:solidFill>
              </a:rPr>
              <a:t>דוגמה לאופן הטיפול ב-</a:t>
            </a:r>
            <a:r>
              <a:rPr lang="en-US" sz="4800" dirty="0">
                <a:solidFill>
                  <a:schemeClr val="tx1"/>
                </a:solidFill>
              </a:rPr>
              <a:t>branch hazard</a:t>
            </a:r>
            <a:r>
              <a:rPr lang="he-IL" sz="4800" dirty="0">
                <a:solidFill>
                  <a:schemeClr val="tx1"/>
                </a:solidFill>
              </a:rPr>
              <a:t>:</a:t>
            </a:r>
          </a:p>
        </p:txBody>
      </p:sp>
      <p:graphicFrame>
        <p:nvGraphicFramePr>
          <p:cNvPr id="3" name="Table 3">
            <a:extLst>
              <a:ext uri="{FF2B5EF4-FFF2-40B4-BE49-F238E27FC236}">
                <a16:creationId xmlns:a16="http://schemas.microsoft.com/office/drawing/2014/main" id="{2D4278F8-EC15-4AD0-A912-C920F03A991A}"/>
              </a:ext>
            </a:extLst>
          </p:cNvPr>
          <p:cNvGraphicFramePr>
            <a:graphicFrameLocks noGrp="1"/>
          </p:cNvGraphicFramePr>
          <p:nvPr>
            <p:extLst>
              <p:ext uri="{D42A27DB-BD31-4B8C-83A1-F6EECF244321}">
                <p14:modId xmlns:p14="http://schemas.microsoft.com/office/powerpoint/2010/main" val="354981875"/>
              </p:ext>
            </p:extLst>
          </p:nvPr>
        </p:nvGraphicFramePr>
        <p:xfrm>
          <a:off x="5530788" y="1234118"/>
          <a:ext cx="6126175" cy="2926080"/>
        </p:xfrm>
        <a:graphic>
          <a:graphicData uri="http://schemas.openxmlformats.org/drawingml/2006/table">
            <a:tbl>
              <a:tblPr firstRow="1" bandRow="1">
                <a:tableStyleId>{073A0DAA-6AF3-43AB-8588-CEC1D06C72B9}</a:tableStyleId>
              </a:tblPr>
              <a:tblGrid>
                <a:gridCol w="1225235">
                  <a:extLst>
                    <a:ext uri="{9D8B030D-6E8A-4147-A177-3AD203B41FA5}">
                      <a16:colId xmlns:a16="http://schemas.microsoft.com/office/drawing/2014/main" val="1643572386"/>
                    </a:ext>
                  </a:extLst>
                </a:gridCol>
                <a:gridCol w="1225235">
                  <a:extLst>
                    <a:ext uri="{9D8B030D-6E8A-4147-A177-3AD203B41FA5}">
                      <a16:colId xmlns:a16="http://schemas.microsoft.com/office/drawing/2014/main" val="3962470309"/>
                    </a:ext>
                  </a:extLst>
                </a:gridCol>
                <a:gridCol w="1225235">
                  <a:extLst>
                    <a:ext uri="{9D8B030D-6E8A-4147-A177-3AD203B41FA5}">
                      <a16:colId xmlns:a16="http://schemas.microsoft.com/office/drawing/2014/main" val="3206925291"/>
                    </a:ext>
                  </a:extLst>
                </a:gridCol>
                <a:gridCol w="1225235">
                  <a:extLst>
                    <a:ext uri="{9D8B030D-6E8A-4147-A177-3AD203B41FA5}">
                      <a16:colId xmlns:a16="http://schemas.microsoft.com/office/drawing/2014/main" val="3198229096"/>
                    </a:ext>
                  </a:extLst>
                </a:gridCol>
                <a:gridCol w="1225235">
                  <a:extLst>
                    <a:ext uri="{9D8B030D-6E8A-4147-A177-3AD203B41FA5}">
                      <a16:colId xmlns:a16="http://schemas.microsoft.com/office/drawing/2014/main" val="1657227658"/>
                    </a:ext>
                  </a:extLst>
                </a:gridCol>
              </a:tblGrid>
              <a:tr h="286269">
                <a:tc>
                  <a:txBody>
                    <a:bodyPr/>
                    <a:lstStyle/>
                    <a:p>
                      <a:r>
                        <a:rPr lang="en-US" dirty="0"/>
                        <a:t>IF</a:t>
                      </a:r>
                      <a:endParaRPr lang="en-IL" dirty="0"/>
                    </a:p>
                  </a:txBody>
                  <a:tcPr/>
                </a:tc>
                <a:tc>
                  <a:txBody>
                    <a:bodyPr/>
                    <a:lstStyle/>
                    <a:p>
                      <a:r>
                        <a:rPr lang="en-US" dirty="0"/>
                        <a:t>ID</a:t>
                      </a:r>
                      <a:endParaRPr lang="en-IL" dirty="0"/>
                    </a:p>
                  </a:txBody>
                  <a:tcPr/>
                </a:tc>
                <a:tc>
                  <a:txBody>
                    <a:bodyPr/>
                    <a:lstStyle/>
                    <a:p>
                      <a:r>
                        <a:rPr lang="en-US" dirty="0"/>
                        <a:t>EX</a:t>
                      </a:r>
                      <a:endParaRPr lang="en-IL" dirty="0"/>
                    </a:p>
                  </a:txBody>
                  <a:tcPr/>
                </a:tc>
                <a:tc>
                  <a:txBody>
                    <a:bodyPr/>
                    <a:lstStyle/>
                    <a:p>
                      <a:r>
                        <a:rPr lang="en-US" dirty="0"/>
                        <a:t>MEM</a:t>
                      </a:r>
                      <a:endParaRPr lang="en-IL" dirty="0"/>
                    </a:p>
                  </a:txBody>
                  <a:tcPr/>
                </a:tc>
                <a:tc>
                  <a:txBody>
                    <a:bodyPr/>
                    <a:lstStyle/>
                    <a:p>
                      <a:r>
                        <a:rPr lang="en-US" dirty="0"/>
                        <a:t>WB</a:t>
                      </a:r>
                      <a:endParaRPr lang="en-IL" dirty="0"/>
                    </a:p>
                  </a:txBody>
                  <a:tcPr/>
                </a:tc>
                <a:extLst>
                  <a:ext uri="{0D108BD9-81ED-4DB2-BD59-A6C34878D82A}">
                    <a16:rowId xmlns:a16="http://schemas.microsoft.com/office/drawing/2014/main" val="1966921632"/>
                  </a:ext>
                </a:extLst>
              </a:tr>
              <a:tr h="286269">
                <a:tc>
                  <a:txBody>
                    <a:bodyPr/>
                    <a:lstStyle/>
                    <a:p>
                      <a:r>
                        <a:rPr lang="en-US" dirty="0"/>
                        <a:t>BEQ</a:t>
                      </a:r>
                      <a:endParaRPr lang="en-IL" dirty="0"/>
                    </a:p>
                  </a:txBody>
                  <a:tcPr/>
                </a:tc>
                <a:tc>
                  <a:txBody>
                    <a:bodyPr/>
                    <a:lstStyle/>
                    <a:p>
                      <a:endParaRPr lang="en-IL"/>
                    </a:p>
                  </a:txBody>
                  <a:tcPr/>
                </a:tc>
                <a:tc>
                  <a:txBody>
                    <a:bodyPr/>
                    <a:lstStyle/>
                    <a:p>
                      <a:endParaRPr lang="en-IL"/>
                    </a:p>
                  </a:txBody>
                  <a:tcPr/>
                </a:tc>
                <a:tc>
                  <a:txBody>
                    <a:bodyPr/>
                    <a:lstStyle/>
                    <a:p>
                      <a:endParaRPr lang="en-IL" dirty="0"/>
                    </a:p>
                  </a:txBody>
                  <a:tcPr/>
                </a:tc>
                <a:tc>
                  <a:txBody>
                    <a:bodyPr/>
                    <a:lstStyle/>
                    <a:p>
                      <a:endParaRPr lang="en-IL" dirty="0"/>
                    </a:p>
                  </a:txBody>
                  <a:tcPr/>
                </a:tc>
                <a:extLst>
                  <a:ext uri="{0D108BD9-81ED-4DB2-BD59-A6C34878D82A}">
                    <a16:rowId xmlns:a16="http://schemas.microsoft.com/office/drawing/2014/main" val="1058077093"/>
                  </a:ext>
                </a:extLst>
              </a:tr>
              <a:tr h="286269">
                <a:tc>
                  <a:txBody>
                    <a:bodyPr/>
                    <a:lstStyle/>
                    <a:p>
                      <a:r>
                        <a:rPr lang="en-US" dirty="0"/>
                        <a:t>NOP</a:t>
                      </a:r>
                      <a:endParaRPr lang="en-IL" dirty="0"/>
                    </a:p>
                  </a:txBody>
                  <a:tcPr/>
                </a:tc>
                <a:tc>
                  <a:txBody>
                    <a:bodyPr/>
                    <a:lstStyle/>
                    <a:p>
                      <a:r>
                        <a:rPr lang="en-US" dirty="0"/>
                        <a:t>BEQ</a:t>
                      </a:r>
                      <a:endParaRPr lang="en-IL" dirty="0"/>
                    </a:p>
                  </a:txBody>
                  <a:tcPr/>
                </a:tc>
                <a:tc>
                  <a:txBody>
                    <a:bodyPr/>
                    <a:lstStyle/>
                    <a:p>
                      <a:endParaRPr lang="en-IL"/>
                    </a:p>
                  </a:txBody>
                  <a:tcPr/>
                </a:tc>
                <a:tc>
                  <a:txBody>
                    <a:bodyPr/>
                    <a:lstStyle/>
                    <a:p>
                      <a:endParaRPr lang="en-IL"/>
                    </a:p>
                  </a:txBody>
                  <a:tcPr/>
                </a:tc>
                <a:tc>
                  <a:txBody>
                    <a:bodyPr/>
                    <a:lstStyle/>
                    <a:p>
                      <a:endParaRPr lang="en-IL" dirty="0"/>
                    </a:p>
                  </a:txBody>
                  <a:tcPr/>
                </a:tc>
                <a:extLst>
                  <a:ext uri="{0D108BD9-81ED-4DB2-BD59-A6C34878D82A}">
                    <a16:rowId xmlns:a16="http://schemas.microsoft.com/office/drawing/2014/main" val="292975855"/>
                  </a:ext>
                </a:extLst>
              </a:tr>
              <a:tr h="286269">
                <a:tc>
                  <a:txBody>
                    <a:bodyPr/>
                    <a:lstStyle/>
                    <a:p>
                      <a:r>
                        <a:rPr lang="en-US" dirty="0"/>
                        <a:t>SW</a:t>
                      </a:r>
                      <a:endParaRPr lang="en-IL" dirty="0"/>
                    </a:p>
                  </a:txBody>
                  <a:tcPr/>
                </a:tc>
                <a:tc>
                  <a:txBody>
                    <a:bodyPr/>
                    <a:lstStyle/>
                    <a:p>
                      <a:r>
                        <a:rPr lang="en-US" dirty="0"/>
                        <a:t>NOP</a:t>
                      </a:r>
                      <a:endParaRPr lang="en-IL" dirty="0"/>
                    </a:p>
                  </a:txBody>
                  <a:tcPr/>
                </a:tc>
                <a:tc>
                  <a:txBody>
                    <a:bodyPr/>
                    <a:lstStyle/>
                    <a:p>
                      <a:r>
                        <a:rPr lang="en-US" dirty="0"/>
                        <a:t>XXX</a:t>
                      </a:r>
                      <a:endParaRPr lang="en-IL" dirty="0"/>
                    </a:p>
                  </a:txBody>
                  <a:tcPr/>
                </a:tc>
                <a:tc>
                  <a:txBody>
                    <a:bodyPr/>
                    <a:lstStyle/>
                    <a:p>
                      <a:endParaRPr lang="en-IL"/>
                    </a:p>
                  </a:txBody>
                  <a:tcPr/>
                </a:tc>
                <a:tc>
                  <a:txBody>
                    <a:bodyPr/>
                    <a:lstStyle/>
                    <a:p>
                      <a:endParaRPr lang="en-IL"/>
                    </a:p>
                  </a:txBody>
                  <a:tcPr/>
                </a:tc>
                <a:extLst>
                  <a:ext uri="{0D108BD9-81ED-4DB2-BD59-A6C34878D82A}">
                    <a16:rowId xmlns:a16="http://schemas.microsoft.com/office/drawing/2014/main" val="4293453400"/>
                  </a:ext>
                </a:extLst>
              </a:tr>
              <a:tr h="286269">
                <a:tc>
                  <a:txBody>
                    <a:bodyPr/>
                    <a:lstStyle/>
                    <a:p>
                      <a:endParaRPr lang="en-IL" dirty="0"/>
                    </a:p>
                  </a:txBody>
                  <a:tcPr/>
                </a:tc>
                <a:tc>
                  <a:txBody>
                    <a:bodyPr/>
                    <a:lstStyle/>
                    <a:p>
                      <a:r>
                        <a:rPr lang="en-US" dirty="0"/>
                        <a:t>SW</a:t>
                      </a:r>
                      <a:endParaRPr lang="en-IL" dirty="0"/>
                    </a:p>
                  </a:txBody>
                  <a:tcPr/>
                </a:tc>
                <a:tc>
                  <a:txBody>
                    <a:bodyPr/>
                    <a:lstStyle/>
                    <a:p>
                      <a:r>
                        <a:rPr lang="en-US" dirty="0"/>
                        <a:t>NOP</a:t>
                      </a:r>
                      <a:endParaRPr lang="en-IL" dirty="0"/>
                    </a:p>
                  </a:txBody>
                  <a:tcPr/>
                </a:tc>
                <a:tc>
                  <a:txBody>
                    <a:bodyPr/>
                    <a:lstStyle/>
                    <a:p>
                      <a:r>
                        <a:rPr lang="en-US" dirty="0"/>
                        <a:t>XXX</a:t>
                      </a:r>
                      <a:endParaRPr lang="en-IL" dirty="0"/>
                    </a:p>
                  </a:txBody>
                  <a:tcPr/>
                </a:tc>
                <a:tc>
                  <a:txBody>
                    <a:bodyPr/>
                    <a:lstStyle/>
                    <a:p>
                      <a:endParaRPr lang="en-IL" dirty="0"/>
                    </a:p>
                  </a:txBody>
                  <a:tcPr/>
                </a:tc>
                <a:extLst>
                  <a:ext uri="{0D108BD9-81ED-4DB2-BD59-A6C34878D82A}">
                    <a16:rowId xmlns:a16="http://schemas.microsoft.com/office/drawing/2014/main" val="2390769003"/>
                  </a:ext>
                </a:extLst>
              </a:tr>
              <a:tr h="286269">
                <a:tc>
                  <a:txBody>
                    <a:bodyPr/>
                    <a:lstStyle/>
                    <a:p>
                      <a:endParaRPr lang="en-IL" dirty="0"/>
                    </a:p>
                  </a:txBody>
                  <a:tcPr/>
                </a:tc>
                <a:tc>
                  <a:txBody>
                    <a:bodyPr/>
                    <a:lstStyle/>
                    <a:p>
                      <a:endParaRPr lang="en-IL" dirty="0"/>
                    </a:p>
                  </a:txBody>
                  <a:tcPr/>
                </a:tc>
                <a:tc>
                  <a:txBody>
                    <a:bodyPr/>
                    <a:lstStyle/>
                    <a:p>
                      <a:r>
                        <a:rPr lang="en-US" dirty="0"/>
                        <a:t>SW</a:t>
                      </a:r>
                      <a:endParaRPr lang="en-IL" dirty="0"/>
                    </a:p>
                  </a:txBody>
                  <a:tcPr/>
                </a:tc>
                <a:tc>
                  <a:txBody>
                    <a:bodyPr/>
                    <a:lstStyle/>
                    <a:p>
                      <a:r>
                        <a:rPr lang="en-US" dirty="0"/>
                        <a:t>NOP</a:t>
                      </a:r>
                      <a:endParaRPr lang="en-IL" dirty="0"/>
                    </a:p>
                  </a:txBody>
                  <a:tcPr/>
                </a:tc>
                <a:tc>
                  <a:txBody>
                    <a:bodyPr/>
                    <a:lstStyle/>
                    <a:p>
                      <a:r>
                        <a:rPr lang="en-US" dirty="0"/>
                        <a:t>XXX</a:t>
                      </a:r>
                      <a:endParaRPr lang="en-IL" dirty="0"/>
                    </a:p>
                  </a:txBody>
                  <a:tcPr/>
                </a:tc>
                <a:extLst>
                  <a:ext uri="{0D108BD9-81ED-4DB2-BD59-A6C34878D82A}">
                    <a16:rowId xmlns:a16="http://schemas.microsoft.com/office/drawing/2014/main" val="3064443956"/>
                  </a:ext>
                </a:extLst>
              </a:tr>
              <a:tr h="286269">
                <a:tc>
                  <a:txBody>
                    <a:bodyPr/>
                    <a:lstStyle/>
                    <a:p>
                      <a:endParaRPr lang="en-IL" dirty="0"/>
                    </a:p>
                  </a:txBody>
                  <a:tcPr/>
                </a:tc>
                <a:tc>
                  <a:txBody>
                    <a:bodyPr/>
                    <a:lstStyle/>
                    <a:p>
                      <a:endParaRPr lang="en-IL" dirty="0"/>
                    </a:p>
                  </a:txBody>
                  <a:tcPr/>
                </a:tc>
                <a:tc>
                  <a:txBody>
                    <a:bodyPr/>
                    <a:lstStyle/>
                    <a:p>
                      <a:endParaRPr lang="en-IL" dirty="0"/>
                    </a:p>
                  </a:txBody>
                  <a:tcPr/>
                </a:tc>
                <a:tc>
                  <a:txBody>
                    <a:bodyPr/>
                    <a:lstStyle/>
                    <a:p>
                      <a:r>
                        <a:rPr lang="en-US" dirty="0"/>
                        <a:t>SW</a:t>
                      </a:r>
                      <a:endParaRPr lang="en-IL" dirty="0"/>
                    </a:p>
                  </a:txBody>
                  <a:tcPr/>
                </a:tc>
                <a:tc>
                  <a:txBody>
                    <a:bodyPr/>
                    <a:lstStyle/>
                    <a:p>
                      <a:r>
                        <a:rPr lang="en-US" dirty="0"/>
                        <a:t>NOP</a:t>
                      </a:r>
                      <a:endParaRPr lang="en-IL" dirty="0"/>
                    </a:p>
                  </a:txBody>
                  <a:tcPr/>
                </a:tc>
                <a:extLst>
                  <a:ext uri="{0D108BD9-81ED-4DB2-BD59-A6C34878D82A}">
                    <a16:rowId xmlns:a16="http://schemas.microsoft.com/office/drawing/2014/main" val="1584464509"/>
                  </a:ext>
                </a:extLst>
              </a:tr>
              <a:tr h="286269">
                <a:tc>
                  <a:txBody>
                    <a:bodyPr/>
                    <a:lstStyle/>
                    <a:p>
                      <a:endParaRPr lang="en-IL" dirty="0"/>
                    </a:p>
                  </a:txBody>
                  <a:tcPr/>
                </a:tc>
                <a:tc>
                  <a:txBody>
                    <a:bodyPr/>
                    <a:lstStyle/>
                    <a:p>
                      <a:endParaRPr lang="en-IL" dirty="0"/>
                    </a:p>
                  </a:txBody>
                  <a:tcPr/>
                </a:tc>
                <a:tc>
                  <a:txBody>
                    <a:bodyPr/>
                    <a:lstStyle/>
                    <a:p>
                      <a:endParaRPr lang="en-IL" dirty="0"/>
                    </a:p>
                  </a:txBody>
                  <a:tcPr/>
                </a:tc>
                <a:tc>
                  <a:txBody>
                    <a:bodyPr/>
                    <a:lstStyle/>
                    <a:p>
                      <a:endParaRPr lang="en-IL" dirty="0"/>
                    </a:p>
                  </a:txBody>
                  <a:tcPr/>
                </a:tc>
                <a:tc>
                  <a:txBody>
                    <a:bodyPr/>
                    <a:lstStyle/>
                    <a:p>
                      <a:r>
                        <a:rPr lang="en-US" dirty="0"/>
                        <a:t>SW</a:t>
                      </a:r>
                      <a:endParaRPr lang="en-IL" dirty="0"/>
                    </a:p>
                  </a:txBody>
                  <a:tcPr/>
                </a:tc>
                <a:extLst>
                  <a:ext uri="{0D108BD9-81ED-4DB2-BD59-A6C34878D82A}">
                    <a16:rowId xmlns:a16="http://schemas.microsoft.com/office/drawing/2014/main" val="3793397861"/>
                  </a:ext>
                </a:extLst>
              </a:tr>
            </a:tbl>
          </a:graphicData>
        </a:graphic>
      </p:graphicFrame>
      <p:graphicFrame>
        <p:nvGraphicFramePr>
          <p:cNvPr id="7" name="Table 3">
            <a:extLst>
              <a:ext uri="{FF2B5EF4-FFF2-40B4-BE49-F238E27FC236}">
                <a16:creationId xmlns:a16="http://schemas.microsoft.com/office/drawing/2014/main" id="{DC396322-C1D0-405C-8BEC-088A94BFC694}"/>
              </a:ext>
            </a:extLst>
          </p:cNvPr>
          <p:cNvGraphicFramePr>
            <a:graphicFrameLocks noGrp="1"/>
          </p:cNvGraphicFramePr>
          <p:nvPr>
            <p:extLst>
              <p:ext uri="{D42A27DB-BD31-4B8C-83A1-F6EECF244321}">
                <p14:modId xmlns:p14="http://schemas.microsoft.com/office/powerpoint/2010/main" val="2791848313"/>
              </p:ext>
            </p:extLst>
          </p:nvPr>
        </p:nvGraphicFramePr>
        <p:xfrm>
          <a:off x="531604" y="1234118"/>
          <a:ext cx="3809505" cy="3572096"/>
        </p:xfrm>
        <a:graphic>
          <a:graphicData uri="http://schemas.openxmlformats.org/drawingml/2006/table">
            <a:tbl>
              <a:tblPr firstRow="1" bandRow="1">
                <a:tableStyleId>{073A0DAA-6AF3-43AB-8588-CEC1D06C72B9}</a:tableStyleId>
              </a:tblPr>
              <a:tblGrid>
                <a:gridCol w="761901">
                  <a:extLst>
                    <a:ext uri="{9D8B030D-6E8A-4147-A177-3AD203B41FA5}">
                      <a16:colId xmlns:a16="http://schemas.microsoft.com/office/drawing/2014/main" val="1643572386"/>
                    </a:ext>
                  </a:extLst>
                </a:gridCol>
                <a:gridCol w="761901">
                  <a:extLst>
                    <a:ext uri="{9D8B030D-6E8A-4147-A177-3AD203B41FA5}">
                      <a16:colId xmlns:a16="http://schemas.microsoft.com/office/drawing/2014/main" val="3962470309"/>
                    </a:ext>
                  </a:extLst>
                </a:gridCol>
                <a:gridCol w="761901">
                  <a:extLst>
                    <a:ext uri="{9D8B030D-6E8A-4147-A177-3AD203B41FA5}">
                      <a16:colId xmlns:a16="http://schemas.microsoft.com/office/drawing/2014/main" val="3206925291"/>
                    </a:ext>
                  </a:extLst>
                </a:gridCol>
                <a:gridCol w="761901">
                  <a:extLst>
                    <a:ext uri="{9D8B030D-6E8A-4147-A177-3AD203B41FA5}">
                      <a16:colId xmlns:a16="http://schemas.microsoft.com/office/drawing/2014/main" val="3198229096"/>
                    </a:ext>
                  </a:extLst>
                </a:gridCol>
                <a:gridCol w="761901">
                  <a:extLst>
                    <a:ext uri="{9D8B030D-6E8A-4147-A177-3AD203B41FA5}">
                      <a16:colId xmlns:a16="http://schemas.microsoft.com/office/drawing/2014/main" val="1657227658"/>
                    </a:ext>
                  </a:extLst>
                </a:gridCol>
              </a:tblGrid>
              <a:tr h="446512">
                <a:tc>
                  <a:txBody>
                    <a:bodyPr/>
                    <a:lstStyle/>
                    <a:p>
                      <a:r>
                        <a:rPr lang="en-US" dirty="0"/>
                        <a:t>IF</a:t>
                      </a:r>
                      <a:endParaRPr lang="en-IL" dirty="0"/>
                    </a:p>
                  </a:txBody>
                  <a:tcPr/>
                </a:tc>
                <a:tc>
                  <a:txBody>
                    <a:bodyPr/>
                    <a:lstStyle/>
                    <a:p>
                      <a:r>
                        <a:rPr lang="en-US" dirty="0"/>
                        <a:t>ID</a:t>
                      </a:r>
                      <a:endParaRPr lang="en-IL" dirty="0"/>
                    </a:p>
                  </a:txBody>
                  <a:tcPr/>
                </a:tc>
                <a:tc>
                  <a:txBody>
                    <a:bodyPr/>
                    <a:lstStyle/>
                    <a:p>
                      <a:r>
                        <a:rPr lang="en-US" dirty="0"/>
                        <a:t>EX</a:t>
                      </a:r>
                      <a:endParaRPr lang="en-IL" dirty="0"/>
                    </a:p>
                  </a:txBody>
                  <a:tcPr/>
                </a:tc>
                <a:tc>
                  <a:txBody>
                    <a:bodyPr/>
                    <a:lstStyle/>
                    <a:p>
                      <a:r>
                        <a:rPr lang="en-US" dirty="0"/>
                        <a:t>MEM</a:t>
                      </a:r>
                      <a:endParaRPr lang="en-IL" dirty="0"/>
                    </a:p>
                  </a:txBody>
                  <a:tcPr/>
                </a:tc>
                <a:tc>
                  <a:txBody>
                    <a:bodyPr/>
                    <a:lstStyle/>
                    <a:p>
                      <a:r>
                        <a:rPr lang="en-US" dirty="0"/>
                        <a:t>WB</a:t>
                      </a:r>
                      <a:endParaRPr lang="en-IL" dirty="0"/>
                    </a:p>
                  </a:txBody>
                  <a:tcPr/>
                </a:tc>
                <a:extLst>
                  <a:ext uri="{0D108BD9-81ED-4DB2-BD59-A6C34878D82A}">
                    <a16:rowId xmlns:a16="http://schemas.microsoft.com/office/drawing/2014/main" val="1966921632"/>
                  </a:ext>
                </a:extLst>
              </a:tr>
              <a:tr h="446512">
                <a:tc>
                  <a:txBody>
                    <a:bodyPr/>
                    <a:lstStyle/>
                    <a:p>
                      <a:r>
                        <a:rPr lang="en-US" dirty="0"/>
                        <a:t>BEQ</a:t>
                      </a:r>
                      <a:endParaRPr lang="en-IL" dirty="0"/>
                    </a:p>
                  </a:txBody>
                  <a:tcPr/>
                </a:tc>
                <a:tc>
                  <a:txBody>
                    <a:bodyPr/>
                    <a:lstStyle/>
                    <a:p>
                      <a:endParaRPr lang="en-IL"/>
                    </a:p>
                  </a:txBody>
                  <a:tcPr/>
                </a:tc>
                <a:tc>
                  <a:txBody>
                    <a:bodyPr/>
                    <a:lstStyle/>
                    <a:p>
                      <a:endParaRPr lang="en-IL"/>
                    </a:p>
                  </a:txBody>
                  <a:tcPr/>
                </a:tc>
                <a:tc>
                  <a:txBody>
                    <a:bodyPr/>
                    <a:lstStyle/>
                    <a:p>
                      <a:endParaRPr lang="en-IL"/>
                    </a:p>
                  </a:txBody>
                  <a:tcPr/>
                </a:tc>
                <a:tc>
                  <a:txBody>
                    <a:bodyPr/>
                    <a:lstStyle/>
                    <a:p>
                      <a:endParaRPr lang="en-IL"/>
                    </a:p>
                  </a:txBody>
                  <a:tcPr/>
                </a:tc>
                <a:extLst>
                  <a:ext uri="{0D108BD9-81ED-4DB2-BD59-A6C34878D82A}">
                    <a16:rowId xmlns:a16="http://schemas.microsoft.com/office/drawing/2014/main" val="1058077093"/>
                  </a:ext>
                </a:extLst>
              </a:tr>
              <a:tr h="446512">
                <a:tc>
                  <a:txBody>
                    <a:bodyPr/>
                    <a:lstStyle/>
                    <a:p>
                      <a:r>
                        <a:rPr lang="en-US" dirty="0"/>
                        <a:t>ADDI</a:t>
                      </a:r>
                      <a:endParaRPr lang="en-IL" dirty="0"/>
                    </a:p>
                  </a:txBody>
                  <a:tcPr/>
                </a:tc>
                <a:tc>
                  <a:txBody>
                    <a:bodyPr/>
                    <a:lstStyle/>
                    <a:p>
                      <a:r>
                        <a:rPr lang="en-US" dirty="0"/>
                        <a:t>BEQ</a:t>
                      </a:r>
                      <a:endParaRPr lang="en-IL" dirty="0"/>
                    </a:p>
                  </a:txBody>
                  <a:tcPr/>
                </a:tc>
                <a:tc>
                  <a:txBody>
                    <a:bodyPr/>
                    <a:lstStyle/>
                    <a:p>
                      <a:endParaRPr lang="en-IL" dirty="0"/>
                    </a:p>
                  </a:txBody>
                  <a:tcPr/>
                </a:tc>
                <a:tc>
                  <a:txBody>
                    <a:bodyPr/>
                    <a:lstStyle/>
                    <a:p>
                      <a:endParaRPr lang="en-IL"/>
                    </a:p>
                  </a:txBody>
                  <a:tcPr/>
                </a:tc>
                <a:tc>
                  <a:txBody>
                    <a:bodyPr/>
                    <a:lstStyle/>
                    <a:p>
                      <a:endParaRPr lang="en-IL" dirty="0"/>
                    </a:p>
                  </a:txBody>
                  <a:tcPr/>
                </a:tc>
                <a:extLst>
                  <a:ext uri="{0D108BD9-81ED-4DB2-BD59-A6C34878D82A}">
                    <a16:rowId xmlns:a16="http://schemas.microsoft.com/office/drawing/2014/main" val="292975855"/>
                  </a:ext>
                </a:extLst>
              </a:tr>
              <a:tr h="446512">
                <a:tc>
                  <a:txBody>
                    <a:bodyPr/>
                    <a:lstStyle/>
                    <a:p>
                      <a:r>
                        <a:rPr lang="en-US" dirty="0"/>
                        <a:t>SW</a:t>
                      </a:r>
                      <a:endParaRPr lang="en-IL" dirty="0"/>
                    </a:p>
                  </a:txBody>
                  <a:tcPr/>
                </a:tc>
                <a:tc>
                  <a:txBody>
                    <a:bodyPr/>
                    <a:lstStyle/>
                    <a:p>
                      <a:r>
                        <a:rPr lang="en-US" dirty="0"/>
                        <a:t>ADDI</a:t>
                      </a:r>
                      <a:endParaRPr lang="en-IL" dirty="0"/>
                    </a:p>
                  </a:txBody>
                  <a:tcPr/>
                </a:tc>
                <a:tc>
                  <a:txBody>
                    <a:bodyPr/>
                    <a:lstStyle/>
                    <a:p>
                      <a:r>
                        <a:rPr lang="en-US" dirty="0"/>
                        <a:t>XXX</a:t>
                      </a:r>
                      <a:endParaRPr lang="en-IL" dirty="0"/>
                    </a:p>
                  </a:txBody>
                  <a:tcPr/>
                </a:tc>
                <a:tc>
                  <a:txBody>
                    <a:bodyPr/>
                    <a:lstStyle/>
                    <a:p>
                      <a:endParaRPr lang="en-IL"/>
                    </a:p>
                  </a:txBody>
                  <a:tcPr/>
                </a:tc>
                <a:tc>
                  <a:txBody>
                    <a:bodyPr/>
                    <a:lstStyle/>
                    <a:p>
                      <a:endParaRPr lang="en-IL"/>
                    </a:p>
                  </a:txBody>
                  <a:tcPr/>
                </a:tc>
                <a:extLst>
                  <a:ext uri="{0D108BD9-81ED-4DB2-BD59-A6C34878D82A}">
                    <a16:rowId xmlns:a16="http://schemas.microsoft.com/office/drawing/2014/main" val="4293453400"/>
                  </a:ext>
                </a:extLst>
              </a:tr>
              <a:tr h="446512">
                <a:tc>
                  <a:txBody>
                    <a:bodyPr/>
                    <a:lstStyle/>
                    <a:p>
                      <a:endParaRPr lang="en-IL" dirty="0"/>
                    </a:p>
                  </a:txBody>
                  <a:tcPr/>
                </a:tc>
                <a:tc>
                  <a:txBody>
                    <a:bodyPr/>
                    <a:lstStyle/>
                    <a:p>
                      <a:r>
                        <a:rPr lang="en-US" dirty="0"/>
                        <a:t>SW</a:t>
                      </a:r>
                      <a:endParaRPr lang="en-IL" dirty="0"/>
                    </a:p>
                  </a:txBody>
                  <a:tcPr/>
                </a:tc>
                <a:tc>
                  <a:txBody>
                    <a:bodyPr/>
                    <a:lstStyle/>
                    <a:p>
                      <a:r>
                        <a:rPr lang="en-US" dirty="0"/>
                        <a:t>ADDI</a:t>
                      </a:r>
                      <a:endParaRPr lang="en-IL" dirty="0"/>
                    </a:p>
                  </a:txBody>
                  <a:tcPr/>
                </a:tc>
                <a:tc>
                  <a:txBody>
                    <a:bodyPr/>
                    <a:lstStyle/>
                    <a:p>
                      <a:r>
                        <a:rPr lang="en-US" dirty="0"/>
                        <a:t>XXX</a:t>
                      </a:r>
                      <a:endParaRPr lang="en-IL" dirty="0"/>
                    </a:p>
                  </a:txBody>
                  <a:tcPr/>
                </a:tc>
                <a:tc>
                  <a:txBody>
                    <a:bodyPr/>
                    <a:lstStyle/>
                    <a:p>
                      <a:endParaRPr lang="en-IL" dirty="0"/>
                    </a:p>
                  </a:txBody>
                  <a:tcPr/>
                </a:tc>
                <a:extLst>
                  <a:ext uri="{0D108BD9-81ED-4DB2-BD59-A6C34878D82A}">
                    <a16:rowId xmlns:a16="http://schemas.microsoft.com/office/drawing/2014/main" val="2390769003"/>
                  </a:ext>
                </a:extLst>
              </a:tr>
              <a:tr h="446512">
                <a:tc>
                  <a:txBody>
                    <a:bodyPr/>
                    <a:lstStyle/>
                    <a:p>
                      <a:endParaRPr lang="en-IL" dirty="0"/>
                    </a:p>
                  </a:txBody>
                  <a:tcPr/>
                </a:tc>
                <a:tc>
                  <a:txBody>
                    <a:bodyPr/>
                    <a:lstStyle/>
                    <a:p>
                      <a:endParaRPr lang="en-IL" dirty="0"/>
                    </a:p>
                  </a:txBody>
                  <a:tcPr/>
                </a:tc>
                <a:tc>
                  <a:txBody>
                    <a:bodyPr/>
                    <a:lstStyle/>
                    <a:p>
                      <a:r>
                        <a:rPr lang="en-US" dirty="0"/>
                        <a:t>SW</a:t>
                      </a:r>
                      <a:endParaRPr lang="en-IL" dirty="0"/>
                    </a:p>
                  </a:txBody>
                  <a:tcPr/>
                </a:tc>
                <a:tc>
                  <a:txBody>
                    <a:bodyPr/>
                    <a:lstStyle/>
                    <a:p>
                      <a:r>
                        <a:rPr lang="en-US" dirty="0"/>
                        <a:t>ADDI</a:t>
                      </a:r>
                      <a:endParaRPr lang="en-IL" dirty="0"/>
                    </a:p>
                  </a:txBody>
                  <a:tcPr/>
                </a:tc>
                <a:tc>
                  <a:txBody>
                    <a:bodyPr/>
                    <a:lstStyle/>
                    <a:p>
                      <a:r>
                        <a:rPr lang="en-US" dirty="0"/>
                        <a:t>XXX</a:t>
                      </a:r>
                      <a:endParaRPr lang="en-IL" dirty="0"/>
                    </a:p>
                  </a:txBody>
                  <a:tcPr/>
                </a:tc>
                <a:extLst>
                  <a:ext uri="{0D108BD9-81ED-4DB2-BD59-A6C34878D82A}">
                    <a16:rowId xmlns:a16="http://schemas.microsoft.com/office/drawing/2014/main" val="3064443956"/>
                  </a:ext>
                </a:extLst>
              </a:tr>
              <a:tr h="446512">
                <a:tc>
                  <a:txBody>
                    <a:bodyPr/>
                    <a:lstStyle/>
                    <a:p>
                      <a:endParaRPr lang="en-IL" dirty="0"/>
                    </a:p>
                  </a:txBody>
                  <a:tcPr/>
                </a:tc>
                <a:tc>
                  <a:txBody>
                    <a:bodyPr/>
                    <a:lstStyle/>
                    <a:p>
                      <a:endParaRPr lang="en-IL" dirty="0"/>
                    </a:p>
                  </a:txBody>
                  <a:tcPr/>
                </a:tc>
                <a:tc>
                  <a:txBody>
                    <a:bodyPr/>
                    <a:lstStyle/>
                    <a:p>
                      <a:endParaRPr lang="en-IL" dirty="0"/>
                    </a:p>
                  </a:txBody>
                  <a:tcPr/>
                </a:tc>
                <a:tc>
                  <a:txBody>
                    <a:bodyPr/>
                    <a:lstStyle/>
                    <a:p>
                      <a:r>
                        <a:rPr lang="en-US" dirty="0"/>
                        <a:t>SW</a:t>
                      </a:r>
                      <a:endParaRPr lang="en-IL" dirty="0"/>
                    </a:p>
                  </a:txBody>
                  <a:tcPr/>
                </a:tc>
                <a:tc>
                  <a:txBody>
                    <a:bodyPr/>
                    <a:lstStyle/>
                    <a:p>
                      <a:r>
                        <a:rPr lang="en-US" dirty="0"/>
                        <a:t>ADDI</a:t>
                      </a:r>
                      <a:endParaRPr lang="en-IL" dirty="0"/>
                    </a:p>
                  </a:txBody>
                  <a:tcPr/>
                </a:tc>
                <a:extLst>
                  <a:ext uri="{0D108BD9-81ED-4DB2-BD59-A6C34878D82A}">
                    <a16:rowId xmlns:a16="http://schemas.microsoft.com/office/drawing/2014/main" val="1584464509"/>
                  </a:ext>
                </a:extLst>
              </a:tr>
              <a:tr h="446512">
                <a:tc>
                  <a:txBody>
                    <a:bodyPr/>
                    <a:lstStyle/>
                    <a:p>
                      <a:endParaRPr lang="en-IL" dirty="0"/>
                    </a:p>
                  </a:txBody>
                  <a:tcPr/>
                </a:tc>
                <a:tc>
                  <a:txBody>
                    <a:bodyPr/>
                    <a:lstStyle/>
                    <a:p>
                      <a:endParaRPr lang="en-IL" dirty="0"/>
                    </a:p>
                  </a:txBody>
                  <a:tcPr/>
                </a:tc>
                <a:tc>
                  <a:txBody>
                    <a:bodyPr/>
                    <a:lstStyle/>
                    <a:p>
                      <a:endParaRPr lang="en-IL" dirty="0"/>
                    </a:p>
                  </a:txBody>
                  <a:tcPr/>
                </a:tc>
                <a:tc>
                  <a:txBody>
                    <a:bodyPr/>
                    <a:lstStyle/>
                    <a:p>
                      <a:endParaRPr lang="en-IL" dirty="0"/>
                    </a:p>
                  </a:txBody>
                  <a:tcPr/>
                </a:tc>
                <a:tc>
                  <a:txBody>
                    <a:bodyPr/>
                    <a:lstStyle/>
                    <a:p>
                      <a:r>
                        <a:rPr lang="en-US" dirty="0"/>
                        <a:t>SW</a:t>
                      </a:r>
                      <a:endParaRPr lang="en-IL" dirty="0"/>
                    </a:p>
                  </a:txBody>
                  <a:tcPr/>
                </a:tc>
                <a:extLst>
                  <a:ext uri="{0D108BD9-81ED-4DB2-BD59-A6C34878D82A}">
                    <a16:rowId xmlns:a16="http://schemas.microsoft.com/office/drawing/2014/main" val="3802906108"/>
                  </a:ext>
                </a:extLst>
              </a:tr>
            </a:tbl>
          </a:graphicData>
        </a:graphic>
      </p:graphicFrame>
      <p:sp>
        <p:nvSpPr>
          <p:cNvPr id="10" name="Multiplication Sign 9">
            <a:extLst>
              <a:ext uri="{FF2B5EF4-FFF2-40B4-BE49-F238E27FC236}">
                <a16:creationId xmlns:a16="http://schemas.microsoft.com/office/drawing/2014/main" id="{44BFB446-99FB-4B2C-AC6B-4A0D84FB56DA}"/>
              </a:ext>
            </a:extLst>
          </p:cNvPr>
          <p:cNvSpPr/>
          <p:nvPr/>
        </p:nvSpPr>
        <p:spPr>
          <a:xfrm>
            <a:off x="365102" y="2343842"/>
            <a:ext cx="985421" cy="568170"/>
          </a:xfrm>
          <a:prstGeom prst="mathMultiply">
            <a:avLst>
              <a:gd name="adj1" fmla="val 164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1" name="Picture 10" descr="Text&#10;&#10;Description automatically generated with low confidence">
            <a:extLst>
              <a:ext uri="{FF2B5EF4-FFF2-40B4-BE49-F238E27FC236}">
                <a16:creationId xmlns:a16="http://schemas.microsoft.com/office/drawing/2014/main" id="{D59AD2F1-90FD-471F-BB8F-CC4EFE9D4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5274" y="4404804"/>
            <a:ext cx="3637202" cy="782689"/>
          </a:xfrm>
          <a:prstGeom prst="rect">
            <a:avLst/>
          </a:prstGeom>
        </p:spPr>
      </p:pic>
      <p:pic>
        <p:nvPicPr>
          <p:cNvPr id="13" name="Picture 12">
            <a:extLst>
              <a:ext uri="{FF2B5EF4-FFF2-40B4-BE49-F238E27FC236}">
                <a16:creationId xmlns:a16="http://schemas.microsoft.com/office/drawing/2014/main" id="{734F0726-93BD-40AE-BB49-12B3BF4F8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399" y="5969683"/>
            <a:ext cx="2663489" cy="713435"/>
          </a:xfrm>
          <a:prstGeom prst="rect">
            <a:avLst/>
          </a:prstGeom>
        </p:spPr>
      </p:pic>
      <p:sp>
        <p:nvSpPr>
          <p:cNvPr id="14" name="Multiplication Sign 13">
            <a:extLst>
              <a:ext uri="{FF2B5EF4-FFF2-40B4-BE49-F238E27FC236}">
                <a16:creationId xmlns:a16="http://schemas.microsoft.com/office/drawing/2014/main" id="{43F54296-8503-44E3-B5AA-621CEED85F15}"/>
              </a:ext>
            </a:extLst>
          </p:cNvPr>
          <p:cNvSpPr/>
          <p:nvPr/>
        </p:nvSpPr>
        <p:spPr>
          <a:xfrm>
            <a:off x="1087757" y="2841226"/>
            <a:ext cx="985421" cy="568170"/>
          </a:xfrm>
          <a:prstGeom prst="mathMultiply">
            <a:avLst>
              <a:gd name="adj1" fmla="val 164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Multiplication Sign 14">
            <a:extLst>
              <a:ext uri="{FF2B5EF4-FFF2-40B4-BE49-F238E27FC236}">
                <a16:creationId xmlns:a16="http://schemas.microsoft.com/office/drawing/2014/main" id="{41A4CBA8-E0AB-4659-A81D-73524978B754}"/>
              </a:ext>
            </a:extLst>
          </p:cNvPr>
          <p:cNvSpPr/>
          <p:nvPr/>
        </p:nvSpPr>
        <p:spPr>
          <a:xfrm>
            <a:off x="1947078" y="3256622"/>
            <a:ext cx="985421" cy="568170"/>
          </a:xfrm>
          <a:prstGeom prst="mathMultiply">
            <a:avLst>
              <a:gd name="adj1" fmla="val 164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 name="Multiplication Sign 15">
            <a:extLst>
              <a:ext uri="{FF2B5EF4-FFF2-40B4-BE49-F238E27FC236}">
                <a16:creationId xmlns:a16="http://schemas.microsoft.com/office/drawing/2014/main" id="{95573471-BE5F-4022-86D3-DF6EE1EEC4F7}"/>
              </a:ext>
            </a:extLst>
          </p:cNvPr>
          <p:cNvSpPr/>
          <p:nvPr/>
        </p:nvSpPr>
        <p:spPr>
          <a:xfrm>
            <a:off x="2669733" y="3725719"/>
            <a:ext cx="985421" cy="568170"/>
          </a:xfrm>
          <a:prstGeom prst="mathMultiply">
            <a:avLst>
              <a:gd name="adj1" fmla="val 164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Multiplication Sign 16">
            <a:extLst>
              <a:ext uri="{FF2B5EF4-FFF2-40B4-BE49-F238E27FC236}">
                <a16:creationId xmlns:a16="http://schemas.microsoft.com/office/drawing/2014/main" id="{DB7461CF-E323-4CFF-9F0D-A5E4C8894E98}"/>
              </a:ext>
            </a:extLst>
          </p:cNvPr>
          <p:cNvSpPr/>
          <p:nvPr/>
        </p:nvSpPr>
        <p:spPr>
          <a:xfrm>
            <a:off x="3459533" y="4160198"/>
            <a:ext cx="985421" cy="568170"/>
          </a:xfrm>
          <a:prstGeom prst="mathMultiply">
            <a:avLst>
              <a:gd name="adj1" fmla="val 164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9" name="Picture 18">
            <a:extLst>
              <a:ext uri="{FF2B5EF4-FFF2-40B4-BE49-F238E27FC236}">
                <a16:creationId xmlns:a16="http://schemas.microsoft.com/office/drawing/2014/main" id="{9D84B4BC-3B3B-4A0C-B5F1-074E72503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81" y="4967034"/>
            <a:ext cx="3991373" cy="541416"/>
          </a:xfrm>
          <a:prstGeom prst="rect">
            <a:avLst/>
          </a:prstGeom>
        </p:spPr>
      </p:pic>
    </p:spTree>
    <p:extLst>
      <p:ext uri="{BB962C8B-B14F-4D97-AF65-F5344CB8AC3E}">
        <p14:creationId xmlns:p14="http://schemas.microsoft.com/office/powerpoint/2010/main" val="4089860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177553" y="266330"/>
            <a:ext cx="11700949" cy="1020932"/>
          </a:xfrm>
        </p:spPr>
        <p:txBody>
          <a:bodyPr>
            <a:normAutofit/>
          </a:bodyPr>
          <a:lstStyle/>
          <a:p>
            <a:pPr algn="r" rtl="1"/>
            <a:r>
              <a:rPr lang="he-IL" sz="4800" dirty="0">
                <a:solidFill>
                  <a:schemeClr val="tx1"/>
                </a:solidFill>
              </a:rPr>
              <a:t>דוגמה לאופן הטיפול ב-</a:t>
            </a:r>
            <a:r>
              <a:rPr lang="en-US" sz="4800" dirty="0">
                <a:solidFill>
                  <a:schemeClr val="tx1"/>
                </a:solidFill>
              </a:rPr>
              <a:t>branch hazard</a:t>
            </a:r>
            <a:r>
              <a:rPr lang="he-IL" dirty="0"/>
              <a:t> - המשך:</a:t>
            </a:r>
            <a:endParaRPr lang="en-IL" dirty="0"/>
          </a:p>
        </p:txBody>
      </p:sp>
      <p:sp>
        <p:nvSpPr>
          <p:cNvPr id="5" name="Subtitle 2">
            <a:extLst>
              <a:ext uri="{FF2B5EF4-FFF2-40B4-BE49-F238E27FC236}">
                <a16:creationId xmlns:a16="http://schemas.microsoft.com/office/drawing/2014/main" id="{3D314AEB-F76F-40E6-97AF-9D9B63BF527F}"/>
              </a:ext>
            </a:extLst>
          </p:cNvPr>
          <p:cNvSpPr>
            <a:spLocks noGrp="1"/>
          </p:cNvSpPr>
          <p:nvPr>
            <p:ph type="subTitle" idx="1"/>
          </p:nvPr>
        </p:nvSpPr>
        <p:spPr>
          <a:xfrm>
            <a:off x="1385607" y="1612677"/>
            <a:ext cx="10165810" cy="3500861"/>
          </a:xfrm>
        </p:spPr>
        <p:txBody>
          <a:bodyPr>
            <a:normAutofit/>
          </a:bodyPr>
          <a:lstStyle/>
          <a:p>
            <a:pPr algn="r" rtl="1"/>
            <a:r>
              <a:rPr lang="he-IL" sz="2400" dirty="0">
                <a:solidFill>
                  <a:schemeClr val="tx1"/>
                </a:solidFill>
              </a:rPr>
              <a:t>בחלק השמאלי, במקרה של קפיצה, איננו יודעים שזה קפיצה עד שלב ה-</a:t>
            </a:r>
            <a:r>
              <a:rPr lang="en-US" sz="2400" dirty="0">
                <a:solidFill>
                  <a:schemeClr val="tx1"/>
                </a:solidFill>
              </a:rPr>
              <a:t>DECODE</a:t>
            </a:r>
            <a:r>
              <a:rPr lang="he-IL" sz="2400" dirty="0">
                <a:solidFill>
                  <a:schemeClr val="tx1"/>
                </a:solidFill>
              </a:rPr>
              <a:t> לכן גם הפקודה שאחרי ה-</a:t>
            </a:r>
            <a:r>
              <a:rPr lang="en-US" sz="2400" dirty="0">
                <a:solidFill>
                  <a:schemeClr val="tx1"/>
                </a:solidFill>
              </a:rPr>
              <a:t>BRANCH</a:t>
            </a:r>
            <a:r>
              <a:rPr lang="he-IL" sz="2400" dirty="0">
                <a:solidFill>
                  <a:schemeClr val="tx1"/>
                </a:solidFill>
              </a:rPr>
              <a:t> נכנסת לתוך ה-</a:t>
            </a:r>
            <a:r>
              <a:rPr lang="en-US" sz="2400" dirty="0">
                <a:solidFill>
                  <a:schemeClr val="tx1"/>
                </a:solidFill>
              </a:rPr>
              <a:t>PIPELINE</a:t>
            </a:r>
            <a:r>
              <a:rPr lang="he-IL" sz="2400" dirty="0">
                <a:solidFill>
                  <a:schemeClr val="tx1"/>
                </a:solidFill>
              </a:rPr>
              <a:t> ומתבצעת מבלי שהיינו רוצים זאת.</a:t>
            </a:r>
            <a:endParaRPr lang="en-US" sz="2400" dirty="0">
              <a:solidFill>
                <a:schemeClr val="tx1"/>
              </a:solidFill>
            </a:endParaRPr>
          </a:p>
          <a:p>
            <a:pPr algn="r" rtl="1"/>
            <a:r>
              <a:rPr lang="he-IL" sz="2400" dirty="0">
                <a:solidFill>
                  <a:schemeClr val="tx1"/>
                </a:solidFill>
              </a:rPr>
              <a:t>על מנת לפתור בעיה זו בתוכנה הוספנו פקודת </a:t>
            </a:r>
            <a:r>
              <a:rPr lang="en-US" sz="2400" dirty="0">
                <a:solidFill>
                  <a:schemeClr val="tx1"/>
                </a:solidFill>
              </a:rPr>
              <a:t>NOP</a:t>
            </a:r>
            <a:r>
              <a:rPr lang="he-IL" sz="2400" dirty="0">
                <a:solidFill>
                  <a:schemeClr val="tx1"/>
                </a:solidFill>
              </a:rPr>
              <a:t> (</a:t>
            </a:r>
            <a:r>
              <a:rPr lang="en-US" sz="2400" dirty="0">
                <a:solidFill>
                  <a:schemeClr val="tx1"/>
                </a:solidFill>
              </a:rPr>
              <a:t>no operation</a:t>
            </a:r>
            <a:r>
              <a:rPr lang="he-IL" sz="2400" dirty="0">
                <a:solidFill>
                  <a:schemeClr val="tx1"/>
                </a:solidFill>
              </a:rPr>
              <a:t>) אחת כך ש במידה ותתבצע קפיצה הפקודה שאחריה תהיה פקודת </a:t>
            </a:r>
            <a:r>
              <a:rPr lang="en-US" sz="2400" dirty="0">
                <a:solidFill>
                  <a:schemeClr val="tx1"/>
                </a:solidFill>
              </a:rPr>
              <a:t>NOP</a:t>
            </a:r>
            <a:r>
              <a:rPr lang="he-IL" sz="2400" dirty="0">
                <a:solidFill>
                  <a:schemeClr val="tx1"/>
                </a:solidFill>
              </a:rPr>
              <a:t> שלא תבצע כלום.</a:t>
            </a:r>
          </a:p>
        </p:txBody>
      </p:sp>
    </p:spTree>
    <p:extLst>
      <p:ext uri="{BB962C8B-B14F-4D97-AF65-F5344CB8AC3E}">
        <p14:creationId xmlns:p14="http://schemas.microsoft.com/office/powerpoint/2010/main" val="710451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426128" y="79899"/>
            <a:ext cx="11505459" cy="994299"/>
          </a:xfrm>
        </p:spPr>
        <p:txBody>
          <a:bodyPr>
            <a:normAutofit/>
          </a:bodyPr>
          <a:lstStyle/>
          <a:p>
            <a:pPr algn="r" rtl="1"/>
            <a:r>
              <a:rPr lang="he-IL" dirty="0"/>
              <a:t>דיאגרמת בלוקים של ה-</a:t>
            </a:r>
            <a:r>
              <a:rPr lang="en-US" dirty="0"/>
              <a:t>Pipelined MIPS</a:t>
            </a:r>
            <a:endParaRPr lang="en-IL" dirty="0"/>
          </a:p>
        </p:txBody>
      </p:sp>
      <p:pic>
        <p:nvPicPr>
          <p:cNvPr id="7" name="Picture 6" descr="A screenshot of a computer&#10;&#10;Description automatically generated with low confidence">
            <a:extLst>
              <a:ext uri="{FF2B5EF4-FFF2-40B4-BE49-F238E27FC236}">
                <a16:creationId xmlns:a16="http://schemas.microsoft.com/office/drawing/2014/main" id="{42A155EB-CF70-4792-909E-4B2D2B8F6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03" y="1376035"/>
            <a:ext cx="11882073" cy="5242264"/>
          </a:xfrm>
          <a:prstGeom prst="rect">
            <a:avLst/>
          </a:prstGeom>
        </p:spPr>
      </p:pic>
    </p:spTree>
    <p:extLst>
      <p:ext uri="{BB962C8B-B14F-4D97-AF65-F5344CB8AC3E}">
        <p14:creationId xmlns:p14="http://schemas.microsoft.com/office/powerpoint/2010/main" val="2281165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177553" y="51552"/>
            <a:ext cx="11700949" cy="809090"/>
          </a:xfrm>
        </p:spPr>
        <p:txBody>
          <a:bodyPr>
            <a:normAutofit/>
          </a:bodyPr>
          <a:lstStyle/>
          <a:p>
            <a:pPr algn="r" rtl="1"/>
            <a:r>
              <a:rPr lang="he-IL" dirty="0"/>
              <a:t>תוצאות סימולציה</a:t>
            </a:r>
            <a:endParaRPr lang="en-IL" dirty="0"/>
          </a:p>
        </p:txBody>
      </p:sp>
      <p:pic>
        <p:nvPicPr>
          <p:cNvPr id="4" name="Picture 3">
            <a:extLst>
              <a:ext uri="{FF2B5EF4-FFF2-40B4-BE49-F238E27FC236}">
                <a16:creationId xmlns:a16="http://schemas.microsoft.com/office/drawing/2014/main" id="{B20D2473-BB76-428F-BA88-627F956C3DDF}"/>
              </a:ext>
            </a:extLst>
          </p:cNvPr>
          <p:cNvPicPr>
            <a:picLocks noChangeAspect="1"/>
          </p:cNvPicPr>
          <p:nvPr/>
        </p:nvPicPr>
        <p:blipFill>
          <a:blip r:embed="rId2"/>
          <a:stretch>
            <a:fillRect/>
          </a:stretch>
        </p:blipFill>
        <p:spPr>
          <a:xfrm>
            <a:off x="250038" y="850483"/>
            <a:ext cx="1578677" cy="5053149"/>
          </a:xfrm>
          <a:prstGeom prst="rect">
            <a:avLst/>
          </a:prstGeom>
        </p:spPr>
      </p:pic>
      <p:pic>
        <p:nvPicPr>
          <p:cNvPr id="7" name="Picture 6" descr="A picture containing timeline&#10;&#10;Description automatically generated">
            <a:extLst>
              <a:ext uri="{FF2B5EF4-FFF2-40B4-BE49-F238E27FC236}">
                <a16:creationId xmlns:a16="http://schemas.microsoft.com/office/drawing/2014/main" id="{3E090AE0-700F-4F65-9B3B-5DC33B5E9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460" y="850483"/>
            <a:ext cx="1511245" cy="5073466"/>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95E9F31E-2935-46F8-BDD1-2FF170D262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0354" y="870800"/>
            <a:ext cx="1778678" cy="5073466"/>
          </a:xfrm>
          <a:prstGeom prst="rect">
            <a:avLst/>
          </a:prstGeom>
        </p:spPr>
      </p:pic>
      <p:sp>
        <p:nvSpPr>
          <p:cNvPr id="10" name="TextBox 9">
            <a:extLst>
              <a:ext uri="{FF2B5EF4-FFF2-40B4-BE49-F238E27FC236}">
                <a16:creationId xmlns:a16="http://schemas.microsoft.com/office/drawing/2014/main" id="{FB3584AF-A3BF-4517-BB6F-CA8939B63E7D}"/>
              </a:ext>
            </a:extLst>
          </p:cNvPr>
          <p:cNvSpPr txBox="1"/>
          <p:nvPr/>
        </p:nvSpPr>
        <p:spPr>
          <a:xfrm>
            <a:off x="156445" y="6007517"/>
            <a:ext cx="5301274" cy="369332"/>
          </a:xfrm>
          <a:prstGeom prst="rect">
            <a:avLst/>
          </a:prstGeom>
          <a:noFill/>
        </p:spPr>
        <p:txBody>
          <a:bodyPr wrap="square" rtlCol="0">
            <a:spAutoFit/>
          </a:bodyPr>
          <a:lstStyle/>
          <a:p>
            <a:pPr algn="ctr"/>
            <a:r>
              <a:rPr lang="he-IL" dirty="0"/>
              <a:t> זיכרון הנתונים בתחילת הרצת התוכנית – מערך לא ממוין</a:t>
            </a:r>
            <a:endParaRPr lang="en-IL" dirty="0"/>
          </a:p>
        </p:txBody>
      </p:sp>
      <p:pic>
        <p:nvPicPr>
          <p:cNvPr id="12" name="Picture 11" descr="A picture containing calendar&#10;&#10;Description automatically generated">
            <a:extLst>
              <a:ext uri="{FF2B5EF4-FFF2-40B4-BE49-F238E27FC236}">
                <a16:creationId xmlns:a16="http://schemas.microsoft.com/office/drawing/2014/main" id="{19AF90DC-19FA-4D99-9279-6FEA17BA4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3543" y="880959"/>
            <a:ext cx="1429874" cy="5053149"/>
          </a:xfrm>
          <a:prstGeom prst="rect">
            <a:avLst/>
          </a:prstGeom>
        </p:spPr>
      </p:pic>
      <p:pic>
        <p:nvPicPr>
          <p:cNvPr id="14" name="Picture 13" descr="A picture containing table&#10;&#10;Description automatically generated">
            <a:extLst>
              <a:ext uri="{FF2B5EF4-FFF2-40B4-BE49-F238E27FC236}">
                <a16:creationId xmlns:a16="http://schemas.microsoft.com/office/drawing/2014/main" id="{8510FD8A-C01D-44CE-AFEA-685A455413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0996" y="870800"/>
            <a:ext cx="1333570" cy="5053149"/>
          </a:xfrm>
          <a:prstGeom prst="rect">
            <a:avLst/>
          </a:prstGeom>
        </p:spPr>
      </p:pic>
      <p:pic>
        <p:nvPicPr>
          <p:cNvPr id="16" name="Picture 15" descr="A picture containing calendar&#10;&#10;Description automatically generated">
            <a:extLst>
              <a:ext uri="{FF2B5EF4-FFF2-40B4-BE49-F238E27FC236}">
                <a16:creationId xmlns:a16="http://schemas.microsoft.com/office/drawing/2014/main" id="{B0733AB0-071F-4D63-9599-348BEC3A1E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3211" y="860642"/>
            <a:ext cx="1782108" cy="5073466"/>
          </a:xfrm>
          <a:prstGeom prst="rect">
            <a:avLst/>
          </a:prstGeom>
        </p:spPr>
      </p:pic>
      <p:sp>
        <p:nvSpPr>
          <p:cNvPr id="17" name="TextBox 16">
            <a:extLst>
              <a:ext uri="{FF2B5EF4-FFF2-40B4-BE49-F238E27FC236}">
                <a16:creationId xmlns:a16="http://schemas.microsoft.com/office/drawing/2014/main" id="{05DA940D-69FE-485D-ADA2-795F659FFCFE}"/>
              </a:ext>
            </a:extLst>
          </p:cNvPr>
          <p:cNvSpPr txBox="1"/>
          <p:nvPr/>
        </p:nvSpPr>
        <p:spPr>
          <a:xfrm>
            <a:off x="6803471" y="6007517"/>
            <a:ext cx="4624279" cy="369332"/>
          </a:xfrm>
          <a:prstGeom prst="rect">
            <a:avLst/>
          </a:prstGeom>
          <a:noFill/>
        </p:spPr>
        <p:txBody>
          <a:bodyPr wrap="square" rtlCol="0">
            <a:spAutoFit/>
          </a:bodyPr>
          <a:lstStyle/>
          <a:p>
            <a:pPr algn="ctr"/>
            <a:r>
              <a:rPr lang="he-IL" dirty="0"/>
              <a:t> זיכרון הנתונים בסוף הרצת התוכנית – מערך ממוין</a:t>
            </a:r>
            <a:endParaRPr lang="en-IL" dirty="0"/>
          </a:p>
        </p:txBody>
      </p:sp>
    </p:spTree>
    <p:extLst>
      <p:ext uri="{BB962C8B-B14F-4D97-AF65-F5344CB8AC3E}">
        <p14:creationId xmlns:p14="http://schemas.microsoft.com/office/powerpoint/2010/main" val="3239586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177553" y="51552"/>
            <a:ext cx="11700949" cy="809090"/>
          </a:xfrm>
        </p:spPr>
        <p:txBody>
          <a:bodyPr>
            <a:normAutofit/>
          </a:bodyPr>
          <a:lstStyle/>
          <a:p>
            <a:pPr algn="r" rtl="1"/>
            <a:r>
              <a:rPr lang="he-IL" dirty="0"/>
              <a:t>תוצאות סימולציה</a:t>
            </a:r>
            <a:endParaRPr lang="en-IL" dirty="0"/>
          </a:p>
        </p:txBody>
      </p:sp>
      <p:pic>
        <p:nvPicPr>
          <p:cNvPr id="5" name="Picture 4" descr="A picture containing graphical user interface&#10;&#10;Description automatically generated">
            <a:extLst>
              <a:ext uri="{FF2B5EF4-FFF2-40B4-BE49-F238E27FC236}">
                <a16:creationId xmlns:a16="http://schemas.microsoft.com/office/drawing/2014/main" id="{9F9C2883-28C3-4A88-8B3C-06A4EBC44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951" y="655229"/>
            <a:ext cx="4471484" cy="5916536"/>
          </a:xfrm>
          <a:prstGeom prst="rect">
            <a:avLst/>
          </a:prstGeom>
        </p:spPr>
      </p:pic>
      <p:graphicFrame>
        <p:nvGraphicFramePr>
          <p:cNvPr id="8" name="Table 10">
            <a:extLst>
              <a:ext uri="{FF2B5EF4-FFF2-40B4-BE49-F238E27FC236}">
                <a16:creationId xmlns:a16="http://schemas.microsoft.com/office/drawing/2014/main" id="{5AB08A58-AE42-462D-B09C-542A93B59C27}"/>
              </a:ext>
            </a:extLst>
          </p:cNvPr>
          <p:cNvGraphicFramePr>
            <a:graphicFrameLocks noGrp="1"/>
          </p:cNvGraphicFramePr>
          <p:nvPr>
            <p:extLst>
              <p:ext uri="{D42A27DB-BD31-4B8C-83A1-F6EECF244321}">
                <p14:modId xmlns:p14="http://schemas.microsoft.com/office/powerpoint/2010/main" val="3333031068"/>
              </p:ext>
            </p:extLst>
          </p:nvPr>
        </p:nvGraphicFramePr>
        <p:xfrm>
          <a:off x="5759508" y="1138165"/>
          <a:ext cx="5937541" cy="798977"/>
        </p:xfrm>
        <a:graphic>
          <a:graphicData uri="http://schemas.openxmlformats.org/drawingml/2006/table">
            <a:tbl>
              <a:tblPr firstRow="1" bandRow="1">
                <a:tableStyleId>{5C22544A-7EE6-4342-B048-85BDC9FD1C3A}</a:tableStyleId>
              </a:tblPr>
              <a:tblGrid>
                <a:gridCol w="650128">
                  <a:extLst>
                    <a:ext uri="{9D8B030D-6E8A-4147-A177-3AD203B41FA5}">
                      <a16:colId xmlns:a16="http://schemas.microsoft.com/office/drawing/2014/main" val="1330542489"/>
                    </a:ext>
                  </a:extLst>
                </a:gridCol>
                <a:gridCol w="1161682">
                  <a:extLst>
                    <a:ext uri="{9D8B030D-6E8A-4147-A177-3AD203B41FA5}">
                      <a16:colId xmlns:a16="http://schemas.microsoft.com/office/drawing/2014/main" val="1109095992"/>
                    </a:ext>
                  </a:extLst>
                </a:gridCol>
                <a:gridCol w="930090">
                  <a:extLst>
                    <a:ext uri="{9D8B030D-6E8A-4147-A177-3AD203B41FA5}">
                      <a16:colId xmlns:a16="http://schemas.microsoft.com/office/drawing/2014/main" val="3674439326"/>
                    </a:ext>
                  </a:extLst>
                </a:gridCol>
                <a:gridCol w="930090">
                  <a:extLst>
                    <a:ext uri="{9D8B030D-6E8A-4147-A177-3AD203B41FA5}">
                      <a16:colId xmlns:a16="http://schemas.microsoft.com/office/drawing/2014/main" val="2358217574"/>
                    </a:ext>
                  </a:extLst>
                </a:gridCol>
                <a:gridCol w="2265551">
                  <a:extLst>
                    <a:ext uri="{9D8B030D-6E8A-4147-A177-3AD203B41FA5}">
                      <a16:colId xmlns:a16="http://schemas.microsoft.com/office/drawing/2014/main" val="3820071836"/>
                    </a:ext>
                  </a:extLst>
                </a:gridCol>
              </a:tblGrid>
              <a:tr h="307752">
                <a:tc rowSpan="2">
                  <a:txBody>
                    <a:bodyPr/>
                    <a:lstStyle/>
                    <a:p>
                      <a:pPr algn="ctr"/>
                      <a:r>
                        <a:rPr lang="en-US" dirty="0"/>
                        <a:t>BEQ</a:t>
                      </a:r>
                      <a:endParaRPr lang="en-IL" dirty="0"/>
                    </a:p>
                  </a:txBody>
                  <a:tcPr anchor="ctr"/>
                </a:tc>
                <a:tc>
                  <a:txBody>
                    <a:bodyPr/>
                    <a:lstStyle/>
                    <a:p>
                      <a:pPr algn="ctr"/>
                      <a:r>
                        <a:rPr lang="en-US" dirty="0"/>
                        <a:t>OPCODE</a:t>
                      </a:r>
                      <a:endParaRPr lang="en-IL" dirty="0"/>
                    </a:p>
                  </a:txBody>
                  <a:tcPr anchor="ctr"/>
                </a:tc>
                <a:tc>
                  <a:txBody>
                    <a:bodyPr/>
                    <a:lstStyle/>
                    <a:p>
                      <a:pPr algn="ctr"/>
                      <a:r>
                        <a:rPr lang="en-US" dirty="0"/>
                        <a:t>RS</a:t>
                      </a:r>
                      <a:endParaRPr lang="en-IL" dirty="0"/>
                    </a:p>
                  </a:txBody>
                  <a:tcPr anchor="ctr"/>
                </a:tc>
                <a:tc>
                  <a:txBody>
                    <a:bodyPr/>
                    <a:lstStyle/>
                    <a:p>
                      <a:pPr algn="ctr"/>
                      <a:r>
                        <a:rPr lang="en-US" dirty="0"/>
                        <a:t>RT</a:t>
                      </a:r>
                      <a:endParaRPr lang="en-IL" dirty="0"/>
                    </a:p>
                  </a:txBody>
                  <a:tcPr anchor="ctr"/>
                </a:tc>
                <a:tc>
                  <a:txBody>
                    <a:bodyPr/>
                    <a:lstStyle/>
                    <a:p>
                      <a:pPr algn="ctr"/>
                      <a:r>
                        <a:rPr lang="en-US" dirty="0"/>
                        <a:t>IMMEDIATE</a:t>
                      </a:r>
                      <a:endParaRPr lang="en-IL" dirty="0"/>
                    </a:p>
                  </a:txBody>
                  <a:tcPr anchor="ctr"/>
                </a:tc>
                <a:extLst>
                  <a:ext uri="{0D108BD9-81ED-4DB2-BD59-A6C34878D82A}">
                    <a16:rowId xmlns:a16="http://schemas.microsoft.com/office/drawing/2014/main" val="3081341039"/>
                  </a:ext>
                </a:extLst>
              </a:tr>
              <a:tr h="433217">
                <a:tc vMerge="1">
                  <a:txBody>
                    <a:bodyPr/>
                    <a:lstStyle/>
                    <a:p>
                      <a:endParaRPr lang="en-IL" dirty="0"/>
                    </a:p>
                  </a:txBody>
                  <a:tcPr/>
                </a:tc>
                <a:tc>
                  <a:txBody>
                    <a:bodyPr/>
                    <a:lstStyle/>
                    <a:p>
                      <a:pPr algn="ctr"/>
                      <a:r>
                        <a:rPr lang="en-US" dirty="0"/>
                        <a:t>000100</a:t>
                      </a:r>
                      <a:endParaRPr lang="en-IL" dirty="0"/>
                    </a:p>
                  </a:txBody>
                  <a:tcPr anchor="ctr"/>
                </a:tc>
                <a:tc>
                  <a:txBody>
                    <a:bodyPr/>
                    <a:lstStyle/>
                    <a:p>
                      <a:pPr algn="ctr"/>
                      <a:r>
                        <a:rPr lang="en-US" dirty="0"/>
                        <a:t>01101</a:t>
                      </a:r>
                      <a:endParaRPr lang="en-IL" dirty="0"/>
                    </a:p>
                  </a:txBody>
                  <a:tcPr anchor="ctr"/>
                </a:tc>
                <a:tc>
                  <a:txBody>
                    <a:bodyPr/>
                    <a:lstStyle/>
                    <a:p>
                      <a:pPr algn="ctr"/>
                      <a:r>
                        <a:rPr lang="en-US" dirty="0"/>
                        <a:t>00000</a:t>
                      </a:r>
                      <a:endParaRPr lang="en-IL" dirty="0"/>
                    </a:p>
                  </a:txBody>
                  <a:tcPr anchor="ctr"/>
                </a:tc>
                <a:tc>
                  <a:txBody>
                    <a:bodyPr/>
                    <a:lstStyle/>
                    <a:p>
                      <a:pPr algn="ctr"/>
                      <a:r>
                        <a:rPr lang="en-IL" dirty="0"/>
                        <a:t>000000000001011</a:t>
                      </a:r>
                    </a:p>
                  </a:txBody>
                  <a:tcPr anchor="ctr"/>
                </a:tc>
                <a:extLst>
                  <a:ext uri="{0D108BD9-81ED-4DB2-BD59-A6C34878D82A}">
                    <a16:rowId xmlns:a16="http://schemas.microsoft.com/office/drawing/2014/main" val="2940670134"/>
                  </a:ext>
                </a:extLst>
              </a:tr>
            </a:tbl>
          </a:graphicData>
        </a:graphic>
      </p:graphicFrame>
      <p:sp>
        <p:nvSpPr>
          <p:cNvPr id="11" name="Oval 10">
            <a:extLst>
              <a:ext uri="{FF2B5EF4-FFF2-40B4-BE49-F238E27FC236}">
                <a16:creationId xmlns:a16="http://schemas.microsoft.com/office/drawing/2014/main" id="{B749240F-56F0-4D06-97A4-B124E7AB45EC}"/>
              </a:ext>
            </a:extLst>
          </p:cNvPr>
          <p:cNvSpPr/>
          <p:nvPr/>
        </p:nvSpPr>
        <p:spPr>
          <a:xfrm>
            <a:off x="2961314" y="1786855"/>
            <a:ext cx="637563" cy="24328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5" name="Straight Arrow Connector 14">
            <a:extLst>
              <a:ext uri="{FF2B5EF4-FFF2-40B4-BE49-F238E27FC236}">
                <a16:creationId xmlns:a16="http://schemas.microsoft.com/office/drawing/2014/main" id="{7392CEBE-A240-4586-AB68-BE3E5B9F5614}"/>
              </a:ext>
            </a:extLst>
          </p:cNvPr>
          <p:cNvCxnSpPr>
            <a:cxnSpLocks/>
          </p:cNvCxnSpPr>
          <p:nvPr/>
        </p:nvCxnSpPr>
        <p:spPr>
          <a:xfrm flipV="1">
            <a:off x="3598877" y="1730375"/>
            <a:ext cx="2160631" cy="2067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312E112C-59B6-447D-9033-11FC46C85CF4}"/>
              </a:ext>
            </a:extLst>
          </p:cNvPr>
          <p:cNvSpPr/>
          <p:nvPr/>
        </p:nvSpPr>
        <p:spPr>
          <a:xfrm>
            <a:off x="3440884" y="2414408"/>
            <a:ext cx="1072393" cy="399489"/>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0" name="Connector: Curved 19">
            <a:extLst>
              <a:ext uri="{FF2B5EF4-FFF2-40B4-BE49-F238E27FC236}">
                <a16:creationId xmlns:a16="http://schemas.microsoft.com/office/drawing/2014/main" id="{DB0A65FF-6FBE-4C87-8F3B-44121AC59E29}"/>
              </a:ext>
            </a:extLst>
          </p:cNvPr>
          <p:cNvCxnSpPr>
            <a:cxnSpLocks/>
            <a:stCxn id="22" idx="3"/>
            <a:endCxn id="18" idx="6"/>
          </p:cNvCxnSpPr>
          <p:nvPr/>
        </p:nvCxnSpPr>
        <p:spPr>
          <a:xfrm flipV="1">
            <a:off x="4369433" y="2614153"/>
            <a:ext cx="143844" cy="3701166"/>
          </a:xfrm>
          <a:prstGeom prst="curvedConnector3">
            <a:avLst>
              <a:gd name="adj1" fmla="val 964595"/>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3FF4A2F4-1316-45F6-9615-D08DEC47931C}"/>
              </a:ext>
            </a:extLst>
          </p:cNvPr>
          <p:cNvSpPr/>
          <p:nvPr/>
        </p:nvSpPr>
        <p:spPr>
          <a:xfrm>
            <a:off x="3598877" y="6115574"/>
            <a:ext cx="770556" cy="399489"/>
          </a:xfrm>
          <a:prstGeom prst="round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8" name="Rectangle: Rounded Corners 27">
            <a:extLst>
              <a:ext uri="{FF2B5EF4-FFF2-40B4-BE49-F238E27FC236}">
                <a16:creationId xmlns:a16="http://schemas.microsoft.com/office/drawing/2014/main" id="{02DF8FCA-09D5-48B4-8D3D-5F7349A1C207}"/>
              </a:ext>
            </a:extLst>
          </p:cNvPr>
          <p:cNvSpPr/>
          <p:nvPr/>
        </p:nvSpPr>
        <p:spPr>
          <a:xfrm>
            <a:off x="3640930" y="4562475"/>
            <a:ext cx="666751" cy="147638"/>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Rectangle: Rounded Corners 29">
            <a:extLst>
              <a:ext uri="{FF2B5EF4-FFF2-40B4-BE49-F238E27FC236}">
                <a16:creationId xmlns:a16="http://schemas.microsoft.com/office/drawing/2014/main" id="{7A14F668-0CA0-425B-B1F9-9FA8E6B44EF2}"/>
              </a:ext>
            </a:extLst>
          </p:cNvPr>
          <p:cNvSpPr/>
          <p:nvPr/>
        </p:nvSpPr>
        <p:spPr>
          <a:xfrm>
            <a:off x="3640929" y="4781550"/>
            <a:ext cx="666751" cy="147638"/>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2" name="Subtitle 2">
            <a:extLst>
              <a:ext uri="{FF2B5EF4-FFF2-40B4-BE49-F238E27FC236}">
                <a16:creationId xmlns:a16="http://schemas.microsoft.com/office/drawing/2014/main" id="{E03C615E-8C37-4F3D-8385-FA2EAE467715}"/>
              </a:ext>
            </a:extLst>
          </p:cNvPr>
          <p:cNvSpPr>
            <a:spLocks noGrp="1"/>
          </p:cNvSpPr>
          <p:nvPr>
            <p:ph type="subTitle" idx="1"/>
          </p:nvPr>
        </p:nvSpPr>
        <p:spPr>
          <a:xfrm>
            <a:off x="6342077" y="3289892"/>
            <a:ext cx="5626156" cy="3379356"/>
          </a:xfrm>
        </p:spPr>
        <p:txBody>
          <a:bodyPr>
            <a:normAutofit fontScale="92500" lnSpcReduction="10000"/>
          </a:bodyPr>
          <a:lstStyle/>
          <a:p>
            <a:pPr algn="r" rtl="1"/>
            <a:r>
              <a:rPr lang="he-IL" sz="2400" dirty="0">
                <a:solidFill>
                  <a:schemeClr val="tx1"/>
                </a:solidFill>
              </a:rPr>
              <a:t>ניתן לראות כי ה-</a:t>
            </a:r>
            <a:r>
              <a:rPr lang="en-US" sz="2400" dirty="0">
                <a:solidFill>
                  <a:schemeClr val="tx1"/>
                </a:solidFill>
              </a:rPr>
              <a:t>OPCODE</a:t>
            </a:r>
            <a:r>
              <a:rPr lang="he-IL" sz="2400" dirty="0">
                <a:solidFill>
                  <a:schemeClr val="tx1"/>
                </a:solidFill>
              </a:rPr>
              <a:t> מתאים לפקודת </a:t>
            </a:r>
            <a:r>
              <a:rPr lang="en-US" sz="2400" dirty="0">
                <a:solidFill>
                  <a:schemeClr val="tx1"/>
                </a:solidFill>
              </a:rPr>
              <a:t>BEQ</a:t>
            </a:r>
            <a:r>
              <a:rPr lang="he-IL" sz="2400" dirty="0">
                <a:solidFill>
                  <a:schemeClr val="tx1"/>
                </a:solidFill>
              </a:rPr>
              <a:t> עם הרגיסטרים </a:t>
            </a:r>
            <a:r>
              <a:rPr lang="en-US" sz="2400" dirty="0">
                <a:solidFill>
                  <a:schemeClr val="tx1"/>
                </a:solidFill>
              </a:rPr>
              <a:t>$zero, $t5 (13)</a:t>
            </a:r>
            <a:r>
              <a:rPr lang="he-IL" sz="2400" dirty="0">
                <a:solidFill>
                  <a:schemeClr val="tx1"/>
                </a:solidFill>
              </a:rPr>
              <a:t>.</a:t>
            </a:r>
          </a:p>
          <a:p>
            <a:pPr algn="r" rtl="1"/>
            <a:r>
              <a:rPr lang="he-IL" sz="2400" dirty="0">
                <a:solidFill>
                  <a:schemeClr val="tx1"/>
                </a:solidFill>
              </a:rPr>
              <a:t>הערכים של הרגיסטרים זהים ושווים ל-0, לכן סיגנל הבקרה של </a:t>
            </a:r>
            <a:r>
              <a:rPr lang="en-US" sz="2400" dirty="0">
                <a:solidFill>
                  <a:schemeClr val="tx1"/>
                </a:solidFill>
              </a:rPr>
              <a:t>BRANCH</a:t>
            </a:r>
            <a:r>
              <a:rPr lang="he-IL" sz="2400" dirty="0">
                <a:solidFill>
                  <a:schemeClr val="tx1"/>
                </a:solidFill>
              </a:rPr>
              <a:t> עולה.</a:t>
            </a:r>
          </a:p>
          <a:p>
            <a:pPr algn="r" rtl="1"/>
            <a:r>
              <a:rPr lang="he-IL" sz="2400" dirty="0">
                <a:solidFill>
                  <a:schemeClr val="tx1"/>
                </a:solidFill>
              </a:rPr>
              <a:t>ערך ה-</a:t>
            </a:r>
            <a:r>
              <a:rPr lang="en-US" sz="2400" dirty="0">
                <a:solidFill>
                  <a:schemeClr val="tx1"/>
                </a:solidFill>
              </a:rPr>
              <a:t>Immediate</a:t>
            </a:r>
            <a:r>
              <a:rPr lang="he-IL" sz="2400" dirty="0">
                <a:solidFill>
                  <a:schemeClr val="tx1"/>
                </a:solidFill>
              </a:rPr>
              <a:t> של הפקודה הוא </a:t>
            </a:r>
            <a:r>
              <a:rPr lang="en-US" sz="2400" dirty="0">
                <a:solidFill>
                  <a:schemeClr val="tx1"/>
                </a:solidFill>
              </a:rPr>
              <a:t>000BH</a:t>
            </a:r>
            <a:r>
              <a:rPr lang="he-IL" sz="2400" dirty="0">
                <a:solidFill>
                  <a:schemeClr val="tx1"/>
                </a:solidFill>
              </a:rPr>
              <a:t>, לאחר הזזה שמאלה פעמיים (הכפלה פי 4) נקבל </a:t>
            </a:r>
            <a:r>
              <a:rPr lang="en-US" sz="2400" dirty="0">
                <a:solidFill>
                  <a:schemeClr val="tx1"/>
                </a:solidFill>
              </a:rPr>
              <a:t>002CH</a:t>
            </a:r>
            <a:r>
              <a:rPr lang="he-IL" sz="2400" dirty="0">
                <a:solidFill>
                  <a:schemeClr val="tx1"/>
                </a:solidFill>
              </a:rPr>
              <a:t>, וזה אכן מתאים לכתובת שקיבלנו לאחר הקפיצה: </a:t>
            </a:r>
            <a:r>
              <a:rPr lang="en-US" sz="2400" dirty="0">
                <a:solidFill>
                  <a:schemeClr val="tx1"/>
                </a:solidFill>
              </a:rPr>
              <a:t>00000060H + 0000002CH = 0000008CH</a:t>
            </a:r>
            <a:endParaRPr lang="he-IL" sz="2400" dirty="0">
              <a:solidFill>
                <a:schemeClr val="tx1"/>
              </a:solidFill>
            </a:endParaRPr>
          </a:p>
        </p:txBody>
      </p:sp>
      <p:sp>
        <p:nvSpPr>
          <p:cNvPr id="43" name="Rectangle: Rounded Corners 42">
            <a:extLst>
              <a:ext uri="{FF2B5EF4-FFF2-40B4-BE49-F238E27FC236}">
                <a16:creationId xmlns:a16="http://schemas.microsoft.com/office/drawing/2014/main" id="{CFBB7163-BFC6-49AD-937C-BA2E9AEFA460}"/>
              </a:ext>
            </a:extLst>
          </p:cNvPr>
          <p:cNvSpPr/>
          <p:nvPr/>
        </p:nvSpPr>
        <p:spPr>
          <a:xfrm>
            <a:off x="3650779" y="1606055"/>
            <a:ext cx="565621" cy="147638"/>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5" name="Rectangle: Rounded Corners 44">
            <a:extLst>
              <a:ext uri="{FF2B5EF4-FFF2-40B4-BE49-F238E27FC236}">
                <a16:creationId xmlns:a16="http://schemas.microsoft.com/office/drawing/2014/main" id="{3E10C03B-F443-4B25-8110-C90B4E39B93E}"/>
              </a:ext>
            </a:extLst>
          </p:cNvPr>
          <p:cNvSpPr/>
          <p:nvPr/>
        </p:nvSpPr>
        <p:spPr>
          <a:xfrm>
            <a:off x="4297072" y="1610117"/>
            <a:ext cx="565621" cy="147638"/>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6" name="Connector: Curved 45">
            <a:extLst>
              <a:ext uri="{FF2B5EF4-FFF2-40B4-BE49-F238E27FC236}">
                <a16:creationId xmlns:a16="http://schemas.microsoft.com/office/drawing/2014/main" id="{7DD1161F-B3B7-4DA9-8504-6F6C926D9A54}"/>
              </a:ext>
            </a:extLst>
          </p:cNvPr>
          <p:cNvCxnSpPr>
            <a:cxnSpLocks/>
            <a:stCxn id="43" idx="0"/>
            <a:endCxn id="45" idx="0"/>
          </p:cNvCxnSpPr>
          <p:nvPr/>
        </p:nvCxnSpPr>
        <p:spPr>
          <a:xfrm rot="16200000" flipH="1">
            <a:off x="4254705" y="1284940"/>
            <a:ext cx="4062" cy="646293"/>
          </a:xfrm>
          <a:prstGeom prst="curvedConnector3">
            <a:avLst>
              <a:gd name="adj1" fmla="val -12740694"/>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C5A23B2-4C11-45E4-9774-FF8AD7915E86}"/>
              </a:ext>
            </a:extLst>
          </p:cNvPr>
          <p:cNvCxnSpPr>
            <a:cxnSpLocks/>
            <a:stCxn id="30" idx="3"/>
          </p:cNvCxnSpPr>
          <p:nvPr/>
        </p:nvCxnSpPr>
        <p:spPr>
          <a:xfrm flipV="1">
            <a:off x="4307680" y="1937142"/>
            <a:ext cx="4609817" cy="291822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BBEB406-71B3-462B-A9F3-2CA992CCDB45}"/>
              </a:ext>
            </a:extLst>
          </p:cNvPr>
          <p:cNvCxnSpPr>
            <a:cxnSpLocks/>
            <a:stCxn id="28" idx="3"/>
          </p:cNvCxnSpPr>
          <p:nvPr/>
        </p:nvCxnSpPr>
        <p:spPr>
          <a:xfrm flipV="1">
            <a:off x="4307681" y="1943492"/>
            <a:ext cx="3709211" cy="269280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65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177553" y="51552"/>
            <a:ext cx="11700949" cy="809090"/>
          </a:xfrm>
        </p:spPr>
        <p:txBody>
          <a:bodyPr>
            <a:normAutofit/>
          </a:bodyPr>
          <a:lstStyle/>
          <a:p>
            <a:pPr algn="r" rtl="1"/>
            <a:r>
              <a:rPr lang="he-IL" dirty="0"/>
              <a:t>תוצאות סימולציה</a:t>
            </a:r>
            <a:endParaRPr lang="en-IL" dirty="0"/>
          </a:p>
        </p:txBody>
      </p:sp>
      <p:pic>
        <p:nvPicPr>
          <p:cNvPr id="16" name="Picture 15" descr="A picture containing graphical user interface&#10;&#10;Description automatically generated">
            <a:extLst>
              <a:ext uri="{FF2B5EF4-FFF2-40B4-BE49-F238E27FC236}">
                <a16:creationId xmlns:a16="http://schemas.microsoft.com/office/drawing/2014/main" id="{954551A3-83B6-4A66-9400-A1BD2B394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767" y="1239624"/>
            <a:ext cx="2864576" cy="4821786"/>
          </a:xfrm>
          <a:prstGeom prst="rect">
            <a:avLst/>
          </a:prstGeom>
        </p:spPr>
      </p:pic>
      <p:pic>
        <p:nvPicPr>
          <p:cNvPr id="23" name="Picture 22" descr="A picture containing chart&#10;&#10;Description automatically generated">
            <a:extLst>
              <a:ext uri="{FF2B5EF4-FFF2-40B4-BE49-F238E27FC236}">
                <a16:creationId xmlns:a16="http://schemas.microsoft.com/office/drawing/2014/main" id="{11276006-0A9F-4E14-9378-579611730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153" y="1244229"/>
            <a:ext cx="4355072" cy="4369541"/>
          </a:xfrm>
          <a:prstGeom prst="rect">
            <a:avLst/>
          </a:prstGeom>
        </p:spPr>
      </p:pic>
      <p:sp>
        <p:nvSpPr>
          <p:cNvPr id="32" name="Subtitle 2">
            <a:extLst>
              <a:ext uri="{FF2B5EF4-FFF2-40B4-BE49-F238E27FC236}">
                <a16:creationId xmlns:a16="http://schemas.microsoft.com/office/drawing/2014/main" id="{457C24B5-ECBD-472B-87E7-3F9E5A512E51}"/>
              </a:ext>
            </a:extLst>
          </p:cNvPr>
          <p:cNvSpPr>
            <a:spLocks noGrp="1"/>
          </p:cNvSpPr>
          <p:nvPr>
            <p:ph type="subTitle" idx="1"/>
          </p:nvPr>
        </p:nvSpPr>
        <p:spPr>
          <a:xfrm>
            <a:off x="7609169" y="973123"/>
            <a:ext cx="4420644" cy="5696125"/>
          </a:xfrm>
        </p:spPr>
        <p:txBody>
          <a:bodyPr>
            <a:normAutofit lnSpcReduction="10000"/>
          </a:bodyPr>
          <a:lstStyle/>
          <a:p>
            <a:pPr algn="r" rtl="1"/>
            <a:r>
              <a:rPr lang="he-IL" sz="2400" dirty="0">
                <a:solidFill>
                  <a:schemeClr val="tx1"/>
                </a:solidFill>
              </a:rPr>
              <a:t>ניתן לראות כי ה-</a:t>
            </a:r>
            <a:r>
              <a:rPr lang="en-US" sz="2400" dirty="0">
                <a:solidFill>
                  <a:schemeClr val="tx1"/>
                </a:solidFill>
              </a:rPr>
              <a:t>OPCODE</a:t>
            </a:r>
            <a:r>
              <a:rPr lang="he-IL" sz="2400" dirty="0">
                <a:solidFill>
                  <a:schemeClr val="tx1"/>
                </a:solidFill>
              </a:rPr>
              <a:t> מתאים לפקודה </a:t>
            </a:r>
            <a:r>
              <a:rPr lang="en-US" sz="2400" dirty="0" err="1">
                <a:solidFill>
                  <a:schemeClr val="tx1"/>
                </a:solidFill>
              </a:rPr>
              <a:t>slt</a:t>
            </a:r>
            <a:r>
              <a:rPr lang="en-US" sz="2400" dirty="0">
                <a:solidFill>
                  <a:schemeClr val="tx1"/>
                </a:solidFill>
              </a:rPr>
              <a:t> $t5, $t3, $T4</a:t>
            </a:r>
            <a:endParaRPr lang="he-IL" sz="2400" dirty="0">
              <a:solidFill>
                <a:schemeClr val="tx1"/>
              </a:solidFill>
            </a:endParaRPr>
          </a:p>
          <a:p>
            <a:pPr algn="r" rtl="1"/>
            <a:r>
              <a:rPr lang="he-IL" sz="2400" dirty="0">
                <a:solidFill>
                  <a:schemeClr val="tx1"/>
                </a:solidFill>
              </a:rPr>
              <a:t>הערך של רגיסטר </a:t>
            </a:r>
            <a:r>
              <a:rPr lang="en-US" sz="2400" dirty="0">
                <a:solidFill>
                  <a:schemeClr val="tx1"/>
                </a:solidFill>
              </a:rPr>
              <a:t>RT</a:t>
            </a:r>
            <a:r>
              <a:rPr lang="he-IL" sz="2400" dirty="0">
                <a:solidFill>
                  <a:schemeClr val="tx1"/>
                </a:solidFill>
              </a:rPr>
              <a:t> (</a:t>
            </a:r>
            <a:r>
              <a:rPr lang="en-US" sz="2400" dirty="0">
                <a:solidFill>
                  <a:schemeClr val="tx1"/>
                </a:solidFill>
              </a:rPr>
              <a:t>00000005H</a:t>
            </a:r>
            <a:r>
              <a:rPr lang="he-IL" sz="2400" dirty="0">
                <a:solidFill>
                  <a:schemeClr val="tx1"/>
                </a:solidFill>
              </a:rPr>
              <a:t>) קטן יותר מהערך של רגיסטר </a:t>
            </a:r>
            <a:r>
              <a:rPr lang="en-US" sz="2400" dirty="0">
                <a:solidFill>
                  <a:schemeClr val="tx1"/>
                </a:solidFill>
              </a:rPr>
              <a:t>RS</a:t>
            </a:r>
            <a:r>
              <a:rPr lang="he-IL" sz="2400" dirty="0">
                <a:solidFill>
                  <a:schemeClr val="tx1"/>
                </a:solidFill>
              </a:rPr>
              <a:t> (</a:t>
            </a:r>
            <a:r>
              <a:rPr lang="en-US" sz="2400" dirty="0">
                <a:solidFill>
                  <a:schemeClr val="tx1"/>
                </a:solidFill>
              </a:rPr>
              <a:t>0000000CH</a:t>
            </a:r>
            <a:r>
              <a:rPr lang="he-IL" sz="2400" dirty="0">
                <a:solidFill>
                  <a:schemeClr val="tx1"/>
                </a:solidFill>
              </a:rPr>
              <a:t>) ולכן נקבל ברגיסטר </a:t>
            </a:r>
            <a:r>
              <a:rPr lang="en-US" sz="2400" dirty="0">
                <a:solidFill>
                  <a:schemeClr val="tx1"/>
                </a:solidFill>
              </a:rPr>
              <a:t>RD</a:t>
            </a:r>
            <a:r>
              <a:rPr lang="he-IL" sz="2400" dirty="0">
                <a:solidFill>
                  <a:schemeClr val="tx1"/>
                </a:solidFill>
              </a:rPr>
              <a:t> את הערך 0.</a:t>
            </a:r>
          </a:p>
          <a:p>
            <a:pPr algn="r" rtl="1"/>
            <a:r>
              <a:rPr lang="he-IL" sz="2400" dirty="0">
                <a:solidFill>
                  <a:schemeClr val="tx1"/>
                </a:solidFill>
              </a:rPr>
              <a:t>ניתן לראות שרגיסטר </a:t>
            </a:r>
            <a:r>
              <a:rPr lang="en-US" sz="2400" dirty="0">
                <a:solidFill>
                  <a:schemeClr val="tx1"/>
                </a:solidFill>
              </a:rPr>
              <a:t>RD</a:t>
            </a:r>
            <a:r>
              <a:rPr lang="he-IL" sz="2400" dirty="0">
                <a:solidFill>
                  <a:schemeClr val="tx1"/>
                </a:solidFill>
              </a:rPr>
              <a:t> (13) עובר משלב ה-</a:t>
            </a:r>
            <a:r>
              <a:rPr lang="en-US" sz="2400" dirty="0">
                <a:solidFill>
                  <a:schemeClr val="tx1"/>
                </a:solidFill>
              </a:rPr>
              <a:t>ID</a:t>
            </a:r>
            <a:r>
              <a:rPr lang="he-IL" sz="2400" dirty="0">
                <a:solidFill>
                  <a:schemeClr val="tx1"/>
                </a:solidFill>
              </a:rPr>
              <a:t> עד לשלב ה-</a:t>
            </a:r>
            <a:r>
              <a:rPr lang="en-US" sz="2400" dirty="0">
                <a:solidFill>
                  <a:schemeClr val="tx1"/>
                </a:solidFill>
              </a:rPr>
              <a:t>WB</a:t>
            </a:r>
            <a:r>
              <a:rPr lang="he-IL" sz="2400" dirty="0">
                <a:solidFill>
                  <a:schemeClr val="tx1"/>
                </a:solidFill>
              </a:rPr>
              <a:t> בו נכתב הערך של הרגיסטר.</a:t>
            </a:r>
          </a:p>
          <a:p>
            <a:pPr algn="r" rtl="1"/>
            <a:r>
              <a:rPr lang="he-IL" sz="2400" dirty="0">
                <a:solidFill>
                  <a:schemeClr val="tx1"/>
                </a:solidFill>
              </a:rPr>
              <a:t>בנוסף סיגנלי הבקרה המופעלים בשלב ה-</a:t>
            </a:r>
            <a:r>
              <a:rPr lang="en-US" sz="2400" dirty="0">
                <a:solidFill>
                  <a:schemeClr val="tx1"/>
                </a:solidFill>
              </a:rPr>
              <a:t>ID</a:t>
            </a:r>
            <a:r>
              <a:rPr lang="he-IL" sz="2400" dirty="0">
                <a:solidFill>
                  <a:schemeClr val="tx1"/>
                </a:solidFill>
              </a:rPr>
              <a:t> הם </a:t>
            </a:r>
            <a:r>
              <a:rPr lang="en-US" sz="2400" dirty="0" err="1">
                <a:solidFill>
                  <a:schemeClr val="tx1"/>
                </a:solidFill>
              </a:rPr>
              <a:t>reg_write</a:t>
            </a:r>
            <a:r>
              <a:rPr lang="he-IL" sz="2400" dirty="0">
                <a:solidFill>
                  <a:schemeClr val="tx1"/>
                </a:solidFill>
              </a:rPr>
              <a:t> ו-</a:t>
            </a:r>
            <a:r>
              <a:rPr lang="en-US" sz="2400" dirty="0">
                <a:solidFill>
                  <a:schemeClr val="tx1"/>
                </a:solidFill>
              </a:rPr>
              <a:t>REG_DST</a:t>
            </a:r>
            <a:endParaRPr lang="he-IL" sz="2400" dirty="0">
              <a:solidFill>
                <a:schemeClr val="tx1"/>
              </a:solidFill>
            </a:endParaRPr>
          </a:p>
        </p:txBody>
      </p:sp>
      <p:graphicFrame>
        <p:nvGraphicFramePr>
          <p:cNvPr id="33" name="Table 10">
            <a:extLst>
              <a:ext uri="{FF2B5EF4-FFF2-40B4-BE49-F238E27FC236}">
                <a16:creationId xmlns:a16="http://schemas.microsoft.com/office/drawing/2014/main" id="{7DC0365E-32EA-40DB-906C-AECF6861C793}"/>
              </a:ext>
            </a:extLst>
          </p:cNvPr>
          <p:cNvGraphicFramePr>
            <a:graphicFrameLocks noGrp="1"/>
          </p:cNvGraphicFramePr>
          <p:nvPr>
            <p:extLst>
              <p:ext uri="{D42A27DB-BD31-4B8C-83A1-F6EECF244321}">
                <p14:modId xmlns:p14="http://schemas.microsoft.com/office/powerpoint/2010/main" val="2479648617"/>
              </p:ext>
            </p:extLst>
          </p:nvPr>
        </p:nvGraphicFramePr>
        <p:xfrm>
          <a:off x="313498" y="248853"/>
          <a:ext cx="6207317" cy="798977"/>
        </p:xfrm>
        <a:graphic>
          <a:graphicData uri="http://schemas.openxmlformats.org/drawingml/2006/table">
            <a:tbl>
              <a:tblPr firstRow="1" bandRow="1">
                <a:tableStyleId>{5C22544A-7EE6-4342-B048-85BDC9FD1C3A}</a:tableStyleId>
              </a:tblPr>
              <a:tblGrid>
                <a:gridCol w="552323">
                  <a:extLst>
                    <a:ext uri="{9D8B030D-6E8A-4147-A177-3AD203B41FA5}">
                      <a16:colId xmlns:a16="http://schemas.microsoft.com/office/drawing/2014/main" val="1330542489"/>
                    </a:ext>
                  </a:extLst>
                </a:gridCol>
                <a:gridCol w="1090930">
                  <a:extLst>
                    <a:ext uri="{9D8B030D-6E8A-4147-A177-3AD203B41FA5}">
                      <a16:colId xmlns:a16="http://schemas.microsoft.com/office/drawing/2014/main" val="1109095992"/>
                    </a:ext>
                  </a:extLst>
                </a:gridCol>
                <a:gridCol w="873443">
                  <a:extLst>
                    <a:ext uri="{9D8B030D-6E8A-4147-A177-3AD203B41FA5}">
                      <a16:colId xmlns:a16="http://schemas.microsoft.com/office/drawing/2014/main" val="3674439326"/>
                    </a:ext>
                  </a:extLst>
                </a:gridCol>
                <a:gridCol w="873443">
                  <a:extLst>
                    <a:ext uri="{9D8B030D-6E8A-4147-A177-3AD203B41FA5}">
                      <a16:colId xmlns:a16="http://schemas.microsoft.com/office/drawing/2014/main" val="2358217574"/>
                    </a:ext>
                  </a:extLst>
                </a:gridCol>
                <a:gridCol w="873443">
                  <a:extLst>
                    <a:ext uri="{9D8B030D-6E8A-4147-A177-3AD203B41FA5}">
                      <a16:colId xmlns:a16="http://schemas.microsoft.com/office/drawing/2014/main" val="3820071836"/>
                    </a:ext>
                  </a:extLst>
                </a:gridCol>
                <a:gridCol w="944880">
                  <a:extLst>
                    <a:ext uri="{9D8B030D-6E8A-4147-A177-3AD203B41FA5}">
                      <a16:colId xmlns:a16="http://schemas.microsoft.com/office/drawing/2014/main" val="1772778654"/>
                    </a:ext>
                  </a:extLst>
                </a:gridCol>
                <a:gridCol w="998855">
                  <a:extLst>
                    <a:ext uri="{9D8B030D-6E8A-4147-A177-3AD203B41FA5}">
                      <a16:colId xmlns:a16="http://schemas.microsoft.com/office/drawing/2014/main" val="3612939129"/>
                    </a:ext>
                  </a:extLst>
                </a:gridCol>
              </a:tblGrid>
              <a:tr h="307752">
                <a:tc rowSpan="2">
                  <a:txBody>
                    <a:bodyPr/>
                    <a:lstStyle/>
                    <a:p>
                      <a:pPr algn="ctr"/>
                      <a:r>
                        <a:rPr lang="en-US" dirty="0"/>
                        <a:t>SLT</a:t>
                      </a:r>
                      <a:endParaRPr lang="en-IL" dirty="0"/>
                    </a:p>
                  </a:txBody>
                  <a:tcPr anchor="ctr"/>
                </a:tc>
                <a:tc>
                  <a:txBody>
                    <a:bodyPr/>
                    <a:lstStyle/>
                    <a:p>
                      <a:pPr algn="ctr"/>
                      <a:r>
                        <a:rPr lang="en-US" dirty="0"/>
                        <a:t>OPCODE</a:t>
                      </a:r>
                      <a:endParaRPr lang="en-IL" dirty="0"/>
                    </a:p>
                  </a:txBody>
                  <a:tcPr anchor="ctr"/>
                </a:tc>
                <a:tc>
                  <a:txBody>
                    <a:bodyPr/>
                    <a:lstStyle/>
                    <a:p>
                      <a:pPr algn="ctr"/>
                      <a:r>
                        <a:rPr lang="en-US" dirty="0"/>
                        <a:t>RS</a:t>
                      </a:r>
                      <a:endParaRPr lang="en-IL" dirty="0"/>
                    </a:p>
                  </a:txBody>
                  <a:tcPr anchor="ctr"/>
                </a:tc>
                <a:tc>
                  <a:txBody>
                    <a:bodyPr/>
                    <a:lstStyle/>
                    <a:p>
                      <a:pPr algn="ctr"/>
                      <a:r>
                        <a:rPr lang="en-US" dirty="0"/>
                        <a:t>RT</a:t>
                      </a:r>
                      <a:endParaRPr lang="en-IL" dirty="0"/>
                    </a:p>
                  </a:txBody>
                  <a:tcPr anchor="ctr"/>
                </a:tc>
                <a:tc>
                  <a:txBody>
                    <a:bodyPr/>
                    <a:lstStyle/>
                    <a:p>
                      <a:pPr algn="ctr"/>
                      <a:r>
                        <a:rPr lang="en-US" dirty="0"/>
                        <a:t>RD</a:t>
                      </a:r>
                      <a:endParaRPr lang="en-IL" dirty="0"/>
                    </a:p>
                  </a:txBody>
                  <a:tcPr anchor="ctr"/>
                </a:tc>
                <a:tc>
                  <a:txBody>
                    <a:bodyPr/>
                    <a:lstStyle/>
                    <a:p>
                      <a:pPr algn="ctr"/>
                      <a:r>
                        <a:rPr lang="en-US" dirty="0"/>
                        <a:t>SHAMT</a:t>
                      </a:r>
                      <a:endParaRPr lang="en-IL" dirty="0"/>
                    </a:p>
                  </a:txBody>
                  <a:tcPr anchor="ctr"/>
                </a:tc>
                <a:tc>
                  <a:txBody>
                    <a:bodyPr/>
                    <a:lstStyle/>
                    <a:p>
                      <a:pPr algn="ctr"/>
                      <a:r>
                        <a:rPr lang="en-US" dirty="0"/>
                        <a:t>FUNCT</a:t>
                      </a:r>
                      <a:endParaRPr lang="en-IL" dirty="0"/>
                    </a:p>
                  </a:txBody>
                  <a:tcPr anchor="ctr"/>
                </a:tc>
                <a:extLst>
                  <a:ext uri="{0D108BD9-81ED-4DB2-BD59-A6C34878D82A}">
                    <a16:rowId xmlns:a16="http://schemas.microsoft.com/office/drawing/2014/main" val="3081341039"/>
                  </a:ext>
                </a:extLst>
              </a:tr>
              <a:tr h="433217">
                <a:tc vMerge="1">
                  <a:txBody>
                    <a:bodyPr/>
                    <a:lstStyle/>
                    <a:p>
                      <a:endParaRPr lang="en-IL" dirty="0"/>
                    </a:p>
                  </a:txBody>
                  <a:tcPr/>
                </a:tc>
                <a:tc>
                  <a:txBody>
                    <a:bodyPr/>
                    <a:lstStyle/>
                    <a:p>
                      <a:pPr algn="ctr"/>
                      <a:r>
                        <a:rPr lang="en-US" dirty="0"/>
                        <a:t>000000</a:t>
                      </a:r>
                      <a:endParaRPr lang="en-IL" dirty="0"/>
                    </a:p>
                  </a:txBody>
                  <a:tcPr anchor="ctr"/>
                </a:tc>
                <a:tc>
                  <a:txBody>
                    <a:bodyPr/>
                    <a:lstStyle/>
                    <a:p>
                      <a:pPr algn="ctr"/>
                      <a:r>
                        <a:rPr lang="en-US" dirty="0"/>
                        <a:t>01011</a:t>
                      </a:r>
                      <a:endParaRPr lang="en-IL" dirty="0"/>
                    </a:p>
                  </a:txBody>
                  <a:tcPr anchor="ctr"/>
                </a:tc>
                <a:tc>
                  <a:txBody>
                    <a:bodyPr/>
                    <a:lstStyle/>
                    <a:p>
                      <a:pPr algn="ctr"/>
                      <a:r>
                        <a:rPr lang="en-US" dirty="0"/>
                        <a:t>01100</a:t>
                      </a:r>
                      <a:endParaRPr lang="en-IL" dirty="0"/>
                    </a:p>
                  </a:txBody>
                  <a:tcPr anchor="ctr"/>
                </a:tc>
                <a:tc>
                  <a:txBody>
                    <a:bodyPr/>
                    <a:lstStyle/>
                    <a:p>
                      <a:pPr algn="ctr"/>
                      <a:r>
                        <a:rPr lang="en-US" dirty="0"/>
                        <a:t>01101</a:t>
                      </a:r>
                      <a:endParaRPr lang="en-IL" dirty="0"/>
                    </a:p>
                  </a:txBody>
                  <a:tcPr anchor="ctr"/>
                </a:tc>
                <a:tc>
                  <a:txBody>
                    <a:bodyPr/>
                    <a:lstStyle/>
                    <a:p>
                      <a:pPr algn="ctr"/>
                      <a:r>
                        <a:rPr lang="en-US" dirty="0"/>
                        <a:t>00000</a:t>
                      </a:r>
                      <a:endParaRPr lang="en-IL" dirty="0"/>
                    </a:p>
                  </a:txBody>
                  <a:tcPr anchor="ctr"/>
                </a:tc>
                <a:tc>
                  <a:txBody>
                    <a:bodyPr/>
                    <a:lstStyle/>
                    <a:p>
                      <a:pPr algn="ctr"/>
                      <a:r>
                        <a:rPr lang="en-US" dirty="0"/>
                        <a:t>101010</a:t>
                      </a:r>
                      <a:endParaRPr lang="en-IL" dirty="0"/>
                    </a:p>
                  </a:txBody>
                  <a:tcPr anchor="ctr"/>
                </a:tc>
                <a:extLst>
                  <a:ext uri="{0D108BD9-81ED-4DB2-BD59-A6C34878D82A}">
                    <a16:rowId xmlns:a16="http://schemas.microsoft.com/office/drawing/2014/main" val="2940670134"/>
                  </a:ext>
                </a:extLst>
              </a:tr>
            </a:tbl>
          </a:graphicData>
        </a:graphic>
      </p:graphicFrame>
      <p:sp>
        <p:nvSpPr>
          <p:cNvPr id="34" name="Rectangle: Rounded Corners 33">
            <a:extLst>
              <a:ext uri="{FF2B5EF4-FFF2-40B4-BE49-F238E27FC236}">
                <a16:creationId xmlns:a16="http://schemas.microsoft.com/office/drawing/2014/main" id="{120318F0-F412-49B0-B291-215FD222BECB}"/>
              </a:ext>
            </a:extLst>
          </p:cNvPr>
          <p:cNvSpPr/>
          <p:nvPr/>
        </p:nvSpPr>
        <p:spPr>
          <a:xfrm>
            <a:off x="1969617" y="2168030"/>
            <a:ext cx="565621" cy="14763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5" name="Straight Arrow Connector 34">
            <a:extLst>
              <a:ext uri="{FF2B5EF4-FFF2-40B4-BE49-F238E27FC236}">
                <a16:creationId xmlns:a16="http://schemas.microsoft.com/office/drawing/2014/main" id="{25ABED91-CB55-46C9-A96A-E87864BEB497}"/>
              </a:ext>
            </a:extLst>
          </p:cNvPr>
          <p:cNvCxnSpPr>
            <a:cxnSpLocks/>
            <a:stCxn id="34" idx="0"/>
          </p:cNvCxnSpPr>
          <p:nvPr/>
        </p:nvCxnSpPr>
        <p:spPr>
          <a:xfrm flipH="1" flipV="1">
            <a:off x="566738" y="1047830"/>
            <a:ext cx="1685690" cy="11202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6E3F2C1B-CCAA-4C32-8BFB-C416C4BF1205}"/>
              </a:ext>
            </a:extLst>
          </p:cNvPr>
          <p:cNvSpPr/>
          <p:nvPr/>
        </p:nvSpPr>
        <p:spPr>
          <a:xfrm>
            <a:off x="2522722" y="4413744"/>
            <a:ext cx="565621" cy="52655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1" name="Straight Arrow Connector 40">
            <a:extLst>
              <a:ext uri="{FF2B5EF4-FFF2-40B4-BE49-F238E27FC236}">
                <a16:creationId xmlns:a16="http://schemas.microsoft.com/office/drawing/2014/main" id="{463BA01B-D4FF-4C4D-AFF5-6D34DA94F8CA}"/>
              </a:ext>
            </a:extLst>
          </p:cNvPr>
          <p:cNvCxnSpPr>
            <a:cxnSpLocks/>
            <a:stCxn id="40" idx="0"/>
            <a:endCxn id="36" idx="1"/>
          </p:cNvCxnSpPr>
          <p:nvPr/>
        </p:nvCxnSpPr>
        <p:spPr>
          <a:xfrm flipV="1">
            <a:off x="2805533" y="1190243"/>
            <a:ext cx="461126" cy="322350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6" name="Right Brace 35">
            <a:extLst>
              <a:ext uri="{FF2B5EF4-FFF2-40B4-BE49-F238E27FC236}">
                <a16:creationId xmlns:a16="http://schemas.microsoft.com/office/drawing/2014/main" id="{E2279763-ED19-4EC3-A58F-C3A6F59FB945}"/>
              </a:ext>
            </a:extLst>
          </p:cNvPr>
          <p:cNvSpPr/>
          <p:nvPr/>
        </p:nvSpPr>
        <p:spPr>
          <a:xfrm rot="5400000">
            <a:off x="3180058" y="-193399"/>
            <a:ext cx="173201" cy="2594082"/>
          </a:xfrm>
          <a:prstGeom prst="rightBrace">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r"/>
            <a:endParaRPr lang="en-IL" dirty="0"/>
          </a:p>
        </p:txBody>
      </p:sp>
      <p:sp>
        <p:nvSpPr>
          <p:cNvPr id="47" name="Rectangle: Rounded Corners 46">
            <a:extLst>
              <a:ext uri="{FF2B5EF4-FFF2-40B4-BE49-F238E27FC236}">
                <a16:creationId xmlns:a16="http://schemas.microsoft.com/office/drawing/2014/main" id="{F051867B-4AD2-49B5-9068-B3AB3F6A4F23}"/>
              </a:ext>
            </a:extLst>
          </p:cNvPr>
          <p:cNvSpPr/>
          <p:nvPr/>
        </p:nvSpPr>
        <p:spPr>
          <a:xfrm>
            <a:off x="2507666" y="5721350"/>
            <a:ext cx="565621" cy="340060"/>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8" name="Connector: Curved 47">
            <a:extLst>
              <a:ext uri="{FF2B5EF4-FFF2-40B4-BE49-F238E27FC236}">
                <a16:creationId xmlns:a16="http://schemas.microsoft.com/office/drawing/2014/main" id="{69DE840A-6409-4908-BAA1-75322E112C5B}"/>
              </a:ext>
            </a:extLst>
          </p:cNvPr>
          <p:cNvCxnSpPr>
            <a:cxnSpLocks/>
            <a:stCxn id="47" idx="3"/>
            <a:endCxn id="49" idx="1"/>
          </p:cNvCxnSpPr>
          <p:nvPr/>
        </p:nvCxnSpPr>
        <p:spPr>
          <a:xfrm flipV="1">
            <a:off x="3073287" y="3911234"/>
            <a:ext cx="2954740" cy="1980146"/>
          </a:xfrm>
          <a:prstGeom prst="curved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BC829DD5-4084-4F04-8613-B02DB340080C}"/>
              </a:ext>
            </a:extLst>
          </p:cNvPr>
          <p:cNvSpPr/>
          <p:nvPr/>
        </p:nvSpPr>
        <p:spPr>
          <a:xfrm>
            <a:off x="6028027" y="3650517"/>
            <a:ext cx="565621" cy="52143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1" name="Rectangle: Rounded Corners 50">
            <a:extLst>
              <a:ext uri="{FF2B5EF4-FFF2-40B4-BE49-F238E27FC236}">
                <a16:creationId xmlns:a16="http://schemas.microsoft.com/office/drawing/2014/main" id="{62A90C68-D547-4D86-B30A-34A4212E7495}"/>
              </a:ext>
            </a:extLst>
          </p:cNvPr>
          <p:cNvSpPr/>
          <p:nvPr/>
        </p:nvSpPr>
        <p:spPr>
          <a:xfrm>
            <a:off x="2506419" y="4792300"/>
            <a:ext cx="565621" cy="147638"/>
          </a:xfrm>
          <a:prstGeom prst="round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2" name="Rectangle: Rounded Corners 51">
            <a:extLst>
              <a:ext uri="{FF2B5EF4-FFF2-40B4-BE49-F238E27FC236}">
                <a16:creationId xmlns:a16="http://schemas.microsoft.com/office/drawing/2014/main" id="{CCA78475-7F8E-438C-87EB-231AFD7D0A58}"/>
              </a:ext>
            </a:extLst>
          </p:cNvPr>
          <p:cNvSpPr/>
          <p:nvPr/>
        </p:nvSpPr>
        <p:spPr>
          <a:xfrm>
            <a:off x="6012971" y="4183147"/>
            <a:ext cx="565621" cy="147638"/>
          </a:xfrm>
          <a:prstGeom prst="round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3" name="Rectangle: Rounded Corners 52">
            <a:extLst>
              <a:ext uri="{FF2B5EF4-FFF2-40B4-BE49-F238E27FC236}">
                <a16:creationId xmlns:a16="http://schemas.microsoft.com/office/drawing/2014/main" id="{06B427B2-1FC0-4AB2-962F-432AF34F4C0B}"/>
              </a:ext>
            </a:extLst>
          </p:cNvPr>
          <p:cNvSpPr/>
          <p:nvPr/>
        </p:nvSpPr>
        <p:spPr>
          <a:xfrm>
            <a:off x="7058604" y="5446797"/>
            <a:ext cx="565621" cy="147638"/>
          </a:xfrm>
          <a:prstGeom prst="round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4" name="Connector: Curved 53">
            <a:extLst>
              <a:ext uri="{FF2B5EF4-FFF2-40B4-BE49-F238E27FC236}">
                <a16:creationId xmlns:a16="http://schemas.microsoft.com/office/drawing/2014/main" id="{4D0F1FE6-A9E3-47DD-983F-A4BA5180ACD7}"/>
              </a:ext>
            </a:extLst>
          </p:cNvPr>
          <p:cNvCxnSpPr>
            <a:cxnSpLocks/>
            <a:stCxn id="51" idx="3"/>
            <a:endCxn id="52" idx="1"/>
          </p:cNvCxnSpPr>
          <p:nvPr/>
        </p:nvCxnSpPr>
        <p:spPr>
          <a:xfrm flipV="1">
            <a:off x="3072040" y="4256966"/>
            <a:ext cx="2940931" cy="609153"/>
          </a:xfrm>
          <a:prstGeom prst="curvedConnector3">
            <a:avLst>
              <a:gd name="adj1" fmla="val 50000"/>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332898D9-9DD5-49C9-92DA-49444C3F1B52}"/>
              </a:ext>
            </a:extLst>
          </p:cNvPr>
          <p:cNvCxnSpPr>
            <a:cxnSpLocks/>
            <a:stCxn id="52" idx="2"/>
            <a:endCxn id="53" idx="0"/>
          </p:cNvCxnSpPr>
          <p:nvPr/>
        </p:nvCxnSpPr>
        <p:spPr>
          <a:xfrm rot="16200000" flipH="1">
            <a:off x="6260592" y="4365974"/>
            <a:ext cx="1116012" cy="1045633"/>
          </a:xfrm>
          <a:prstGeom prst="curvedConnector3">
            <a:avLst>
              <a:gd name="adj1" fmla="val 50000"/>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930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6635692" y="51552"/>
            <a:ext cx="5242810" cy="809090"/>
          </a:xfrm>
        </p:spPr>
        <p:txBody>
          <a:bodyPr>
            <a:normAutofit/>
          </a:bodyPr>
          <a:lstStyle/>
          <a:p>
            <a:pPr algn="r" rtl="1"/>
            <a:r>
              <a:rPr lang="he-IL" dirty="0"/>
              <a:t>תוצאות סימולציה</a:t>
            </a:r>
            <a:endParaRPr lang="en-IL" dirty="0"/>
          </a:p>
        </p:txBody>
      </p:sp>
      <p:graphicFrame>
        <p:nvGraphicFramePr>
          <p:cNvPr id="33" name="Table 10">
            <a:extLst>
              <a:ext uri="{FF2B5EF4-FFF2-40B4-BE49-F238E27FC236}">
                <a16:creationId xmlns:a16="http://schemas.microsoft.com/office/drawing/2014/main" id="{7DC0365E-32EA-40DB-906C-AECF6861C793}"/>
              </a:ext>
            </a:extLst>
          </p:cNvPr>
          <p:cNvGraphicFramePr>
            <a:graphicFrameLocks noGrp="1"/>
          </p:cNvGraphicFramePr>
          <p:nvPr>
            <p:extLst>
              <p:ext uri="{D42A27DB-BD31-4B8C-83A1-F6EECF244321}">
                <p14:modId xmlns:p14="http://schemas.microsoft.com/office/powerpoint/2010/main" val="624109849"/>
              </p:ext>
            </p:extLst>
          </p:nvPr>
        </p:nvGraphicFramePr>
        <p:xfrm>
          <a:off x="296406" y="99677"/>
          <a:ext cx="5609591" cy="798977"/>
        </p:xfrm>
        <a:graphic>
          <a:graphicData uri="http://schemas.openxmlformats.org/drawingml/2006/table">
            <a:tbl>
              <a:tblPr firstRow="1" bandRow="1">
                <a:tableStyleId>{5C22544A-7EE6-4342-B048-85BDC9FD1C3A}</a:tableStyleId>
              </a:tblPr>
              <a:tblGrid>
                <a:gridCol w="518795">
                  <a:extLst>
                    <a:ext uri="{9D8B030D-6E8A-4147-A177-3AD203B41FA5}">
                      <a16:colId xmlns:a16="http://schemas.microsoft.com/office/drawing/2014/main" val="1330542489"/>
                    </a:ext>
                  </a:extLst>
                </a:gridCol>
                <a:gridCol w="1090930">
                  <a:extLst>
                    <a:ext uri="{9D8B030D-6E8A-4147-A177-3AD203B41FA5}">
                      <a16:colId xmlns:a16="http://schemas.microsoft.com/office/drawing/2014/main" val="1109095992"/>
                    </a:ext>
                  </a:extLst>
                </a:gridCol>
                <a:gridCol w="873443">
                  <a:extLst>
                    <a:ext uri="{9D8B030D-6E8A-4147-A177-3AD203B41FA5}">
                      <a16:colId xmlns:a16="http://schemas.microsoft.com/office/drawing/2014/main" val="3674439326"/>
                    </a:ext>
                  </a:extLst>
                </a:gridCol>
                <a:gridCol w="873443">
                  <a:extLst>
                    <a:ext uri="{9D8B030D-6E8A-4147-A177-3AD203B41FA5}">
                      <a16:colId xmlns:a16="http://schemas.microsoft.com/office/drawing/2014/main" val="2358217574"/>
                    </a:ext>
                  </a:extLst>
                </a:gridCol>
                <a:gridCol w="2252980">
                  <a:extLst>
                    <a:ext uri="{9D8B030D-6E8A-4147-A177-3AD203B41FA5}">
                      <a16:colId xmlns:a16="http://schemas.microsoft.com/office/drawing/2014/main" val="3820071836"/>
                    </a:ext>
                  </a:extLst>
                </a:gridCol>
              </a:tblGrid>
              <a:tr h="307752">
                <a:tc rowSpan="2">
                  <a:txBody>
                    <a:bodyPr/>
                    <a:lstStyle/>
                    <a:p>
                      <a:pPr algn="ctr"/>
                      <a:r>
                        <a:rPr lang="en-US" dirty="0"/>
                        <a:t>LW</a:t>
                      </a:r>
                      <a:endParaRPr lang="en-IL" dirty="0"/>
                    </a:p>
                  </a:txBody>
                  <a:tcPr anchor="ctr"/>
                </a:tc>
                <a:tc>
                  <a:txBody>
                    <a:bodyPr/>
                    <a:lstStyle/>
                    <a:p>
                      <a:pPr algn="ctr"/>
                      <a:r>
                        <a:rPr lang="en-US" dirty="0"/>
                        <a:t>OPCODE</a:t>
                      </a:r>
                      <a:endParaRPr lang="en-IL" dirty="0"/>
                    </a:p>
                  </a:txBody>
                  <a:tcPr anchor="ctr"/>
                </a:tc>
                <a:tc>
                  <a:txBody>
                    <a:bodyPr/>
                    <a:lstStyle/>
                    <a:p>
                      <a:pPr algn="ctr"/>
                      <a:r>
                        <a:rPr lang="en-US" dirty="0"/>
                        <a:t>RS</a:t>
                      </a:r>
                      <a:endParaRPr lang="en-IL" dirty="0"/>
                    </a:p>
                  </a:txBody>
                  <a:tcPr anchor="ctr"/>
                </a:tc>
                <a:tc>
                  <a:txBody>
                    <a:bodyPr/>
                    <a:lstStyle/>
                    <a:p>
                      <a:pPr algn="ctr"/>
                      <a:r>
                        <a:rPr lang="en-US" dirty="0"/>
                        <a:t>RT</a:t>
                      </a:r>
                      <a:endParaRPr lang="en-IL" dirty="0"/>
                    </a:p>
                  </a:txBody>
                  <a:tcPr anchor="ctr"/>
                </a:tc>
                <a:tc>
                  <a:txBody>
                    <a:bodyPr/>
                    <a:lstStyle/>
                    <a:p>
                      <a:pPr algn="ctr"/>
                      <a:r>
                        <a:rPr lang="en-US" dirty="0"/>
                        <a:t>IMMEDIATE</a:t>
                      </a:r>
                      <a:endParaRPr lang="en-IL" dirty="0"/>
                    </a:p>
                  </a:txBody>
                  <a:tcPr anchor="ctr"/>
                </a:tc>
                <a:extLst>
                  <a:ext uri="{0D108BD9-81ED-4DB2-BD59-A6C34878D82A}">
                    <a16:rowId xmlns:a16="http://schemas.microsoft.com/office/drawing/2014/main" val="3081341039"/>
                  </a:ext>
                </a:extLst>
              </a:tr>
              <a:tr h="433217">
                <a:tc vMerge="1">
                  <a:txBody>
                    <a:bodyPr/>
                    <a:lstStyle/>
                    <a:p>
                      <a:endParaRPr lang="en-IL" dirty="0"/>
                    </a:p>
                  </a:txBody>
                  <a:tcPr/>
                </a:tc>
                <a:tc>
                  <a:txBody>
                    <a:bodyPr/>
                    <a:lstStyle/>
                    <a:p>
                      <a:pPr algn="ctr"/>
                      <a:r>
                        <a:rPr lang="en-US" dirty="0"/>
                        <a:t>100011</a:t>
                      </a:r>
                      <a:endParaRPr lang="en-IL" dirty="0"/>
                    </a:p>
                  </a:txBody>
                  <a:tcPr anchor="ctr"/>
                </a:tc>
                <a:tc>
                  <a:txBody>
                    <a:bodyPr/>
                    <a:lstStyle/>
                    <a:p>
                      <a:pPr algn="ctr"/>
                      <a:r>
                        <a:rPr lang="en-US" dirty="0"/>
                        <a:t>01001</a:t>
                      </a:r>
                    </a:p>
                  </a:txBody>
                  <a:tcPr anchor="ctr"/>
                </a:tc>
                <a:tc>
                  <a:txBody>
                    <a:bodyPr/>
                    <a:lstStyle/>
                    <a:p>
                      <a:pPr algn="ctr"/>
                      <a:r>
                        <a:rPr lang="en-US" dirty="0"/>
                        <a:t>01011</a:t>
                      </a:r>
                    </a:p>
                  </a:txBody>
                  <a:tcPr anchor="ctr"/>
                </a:tc>
                <a:tc>
                  <a:txBody>
                    <a:bodyPr/>
                    <a:lstStyle/>
                    <a:p>
                      <a:pPr algn="ctr"/>
                      <a:r>
                        <a:rPr lang="en-US" dirty="0"/>
                        <a:t>0000000000000000</a:t>
                      </a:r>
                    </a:p>
                  </a:txBody>
                  <a:tcPr anchor="ctr"/>
                </a:tc>
                <a:extLst>
                  <a:ext uri="{0D108BD9-81ED-4DB2-BD59-A6C34878D82A}">
                    <a16:rowId xmlns:a16="http://schemas.microsoft.com/office/drawing/2014/main" val="2940670134"/>
                  </a:ext>
                </a:extLst>
              </a:tr>
            </a:tbl>
          </a:graphicData>
        </a:graphic>
      </p:graphicFrame>
      <p:pic>
        <p:nvPicPr>
          <p:cNvPr id="6" name="Picture 5" descr="A picture containing graphical user interface&#10;&#10;Description automatically generated">
            <a:extLst>
              <a:ext uri="{FF2B5EF4-FFF2-40B4-BE49-F238E27FC236}">
                <a16:creationId xmlns:a16="http://schemas.microsoft.com/office/drawing/2014/main" id="{DACF79EA-D304-4DD1-A57F-9654DCF91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61" y="969185"/>
            <a:ext cx="3446491" cy="5709073"/>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724096E6-6C57-46E3-A2BA-BD7F3EAA26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1124" y="950428"/>
            <a:ext cx="4555568" cy="5636295"/>
          </a:xfrm>
          <a:prstGeom prst="rect">
            <a:avLst/>
          </a:prstGeom>
        </p:spPr>
      </p:pic>
      <p:sp>
        <p:nvSpPr>
          <p:cNvPr id="28" name="Rectangle: Rounded Corners 27">
            <a:extLst>
              <a:ext uri="{FF2B5EF4-FFF2-40B4-BE49-F238E27FC236}">
                <a16:creationId xmlns:a16="http://schemas.microsoft.com/office/drawing/2014/main" id="{C7AEE3EC-2F8B-4839-8EB5-64D9F110A909}"/>
              </a:ext>
            </a:extLst>
          </p:cNvPr>
          <p:cNvSpPr/>
          <p:nvPr/>
        </p:nvSpPr>
        <p:spPr>
          <a:xfrm>
            <a:off x="2313252" y="2114552"/>
            <a:ext cx="565621" cy="14763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9" name="Straight Arrow Connector 28">
            <a:extLst>
              <a:ext uri="{FF2B5EF4-FFF2-40B4-BE49-F238E27FC236}">
                <a16:creationId xmlns:a16="http://schemas.microsoft.com/office/drawing/2014/main" id="{69E7B842-12AE-4BC1-B801-64ECD1672FA5}"/>
              </a:ext>
            </a:extLst>
          </p:cNvPr>
          <p:cNvCxnSpPr>
            <a:cxnSpLocks/>
            <a:stCxn id="28" idx="0"/>
          </p:cNvCxnSpPr>
          <p:nvPr/>
        </p:nvCxnSpPr>
        <p:spPr>
          <a:xfrm flipH="1" flipV="1">
            <a:off x="595304" y="908767"/>
            <a:ext cx="2000759" cy="12057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05B0216A-B405-48B6-9E1A-218D6AFB7FF0}"/>
              </a:ext>
            </a:extLst>
          </p:cNvPr>
          <p:cNvSpPr/>
          <p:nvPr/>
        </p:nvSpPr>
        <p:spPr>
          <a:xfrm>
            <a:off x="2952611" y="4729036"/>
            <a:ext cx="654341" cy="443800"/>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Arrow Connector 36">
            <a:extLst>
              <a:ext uri="{FF2B5EF4-FFF2-40B4-BE49-F238E27FC236}">
                <a16:creationId xmlns:a16="http://schemas.microsoft.com/office/drawing/2014/main" id="{25F7BEBE-C50F-4C1E-9937-FE94FFB21789}"/>
              </a:ext>
            </a:extLst>
          </p:cNvPr>
          <p:cNvCxnSpPr>
            <a:cxnSpLocks/>
            <a:stCxn id="31" idx="0"/>
            <a:endCxn id="38" idx="1"/>
          </p:cNvCxnSpPr>
          <p:nvPr/>
        </p:nvCxnSpPr>
        <p:spPr>
          <a:xfrm flipH="1" flipV="1">
            <a:off x="2779739" y="1104861"/>
            <a:ext cx="500043" cy="362417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Right Brace 37">
            <a:extLst>
              <a:ext uri="{FF2B5EF4-FFF2-40B4-BE49-F238E27FC236}">
                <a16:creationId xmlns:a16="http://schemas.microsoft.com/office/drawing/2014/main" id="{287737D7-FEEA-4E6A-ABA3-25C3E1418B40}"/>
              </a:ext>
            </a:extLst>
          </p:cNvPr>
          <p:cNvSpPr/>
          <p:nvPr/>
        </p:nvSpPr>
        <p:spPr>
          <a:xfrm rot="5400000">
            <a:off x="2627720" y="125629"/>
            <a:ext cx="304038" cy="1654426"/>
          </a:xfrm>
          <a:prstGeom prst="rightBrace">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r"/>
            <a:endParaRPr lang="en-IL" dirty="0"/>
          </a:p>
        </p:txBody>
      </p:sp>
      <p:sp>
        <p:nvSpPr>
          <p:cNvPr id="42" name="Rectangle: Rounded Corners 41">
            <a:extLst>
              <a:ext uri="{FF2B5EF4-FFF2-40B4-BE49-F238E27FC236}">
                <a16:creationId xmlns:a16="http://schemas.microsoft.com/office/drawing/2014/main" id="{C981EFAD-2293-4E4F-B824-E044AEB60B9F}"/>
              </a:ext>
            </a:extLst>
          </p:cNvPr>
          <p:cNvSpPr/>
          <p:nvPr/>
        </p:nvSpPr>
        <p:spPr>
          <a:xfrm>
            <a:off x="2956895" y="4950936"/>
            <a:ext cx="565621" cy="147638"/>
          </a:xfrm>
          <a:prstGeom prst="round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3" name="Rectangle: Rounded Corners 42">
            <a:extLst>
              <a:ext uri="{FF2B5EF4-FFF2-40B4-BE49-F238E27FC236}">
                <a16:creationId xmlns:a16="http://schemas.microsoft.com/office/drawing/2014/main" id="{29E2AA0C-F2D4-4442-B31D-D47D76F0BC22}"/>
              </a:ext>
            </a:extLst>
          </p:cNvPr>
          <p:cNvSpPr/>
          <p:nvPr/>
        </p:nvSpPr>
        <p:spPr>
          <a:xfrm>
            <a:off x="6665476" y="3978356"/>
            <a:ext cx="565621" cy="147638"/>
          </a:xfrm>
          <a:prstGeom prst="round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4" name="Rectangle: Rounded Corners 43">
            <a:extLst>
              <a:ext uri="{FF2B5EF4-FFF2-40B4-BE49-F238E27FC236}">
                <a16:creationId xmlns:a16="http://schemas.microsoft.com/office/drawing/2014/main" id="{1AFBF11E-EEA0-4EB1-85A4-DB2DEC3C7942}"/>
              </a:ext>
            </a:extLst>
          </p:cNvPr>
          <p:cNvSpPr/>
          <p:nvPr/>
        </p:nvSpPr>
        <p:spPr>
          <a:xfrm>
            <a:off x="7762965" y="6430696"/>
            <a:ext cx="565621" cy="147638"/>
          </a:xfrm>
          <a:prstGeom prst="round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5" name="Connector: Curved 44">
            <a:extLst>
              <a:ext uri="{FF2B5EF4-FFF2-40B4-BE49-F238E27FC236}">
                <a16:creationId xmlns:a16="http://schemas.microsoft.com/office/drawing/2014/main" id="{B6F30F9F-D45F-47C8-B48F-5471E2D8844B}"/>
              </a:ext>
            </a:extLst>
          </p:cNvPr>
          <p:cNvCxnSpPr>
            <a:cxnSpLocks/>
            <a:stCxn id="42" idx="3"/>
            <a:endCxn id="43" idx="1"/>
          </p:cNvCxnSpPr>
          <p:nvPr/>
        </p:nvCxnSpPr>
        <p:spPr>
          <a:xfrm flipV="1">
            <a:off x="3522516" y="4052175"/>
            <a:ext cx="3142960" cy="972580"/>
          </a:xfrm>
          <a:prstGeom prst="curvedConnector3">
            <a:avLst>
              <a:gd name="adj1" fmla="val 50000"/>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E87D6339-255C-4776-BF68-2D66A2D42233}"/>
              </a:ext>
            </a:extLst>
          </p:cNvPr>
          <p:cNvCxnSpPr>
            <a:cxnSpLocks/>
            <a:stCxn id="43" idx="2"/>
            <a:endCxn id="44" idx="3"/>
          </p:cNvCxnSpPr>
          <p:nvPr/>
        </p:nvCxnSpPr>
        <p:spPr>
          <a:xfrm rot="16200000" flipH="1">
            <a:off x="6449176" y="4625104"/>
            <a:ext cx="2378521" cy="1380299"/>
          </a:xfrm>
          <a:prstGeom prst="curvedConnector4">
            <a:avLst>
              <a:gd name="adj1" fmla="val 43418"/>
              <a:gd name="adj2" fmla="val 116562"/>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D0BC5D75-12A9-4050-9DDC-22FA7DDF11F7}"/>
              </a:ext>
            </a:extLst>
          </p:cNvPr>
          <p:cNvSpPr/>
          <p:nvPr/>
        </p:nvSpPr>
        <p:spPr>
          <a:xfrm>
            <a:off x="2949207" y="6282284"/>
            <a:ext cx="565621" cy="147638"/>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5" name="Connector: Curved 54">
            <a:extLst>
              <a:ext uri="{FF2B5EF4-FFF2-40B4-BE49-F238E27FC236}">
                <a16:creationId xmlns:a16="http://schemas.microsoft.com/office/drawing/2014/main" id="{22BC9FFB-41AD-4834-BB94-2490CA2F050C}"/>
              </a:ext>
            </a:extLst>
          </p:cNvPr>
          <p:cNvCxnSpPr>
            <a:cxnSpLocks/>
            <a:stCxn id="50" idx="3"/>
            <a:endCxn id="56" idx="0"/>
          </p:cNvCxnSpPr>
          <p:nvPr/>
        </p:nvCxnSpPr>
        <p:spPr>
          <a:xfrm flipV="1">
            <a:off x="3514828" y="3430326"/>
            <a:ext cx="3458626" cy="2925777"/>
          </a:xfrm>
          <a:prstGeom prst="curvedConnector4">
            <a:avLst>
              <a:gd name="adj1" fmla="val 45911"/>
              <a:gd name="adj2" fmla="val 107813"/>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3BDA2A73-5841-4BE6-B349-82B161B88C63}"/>
              </a:ext>
            </a:extLst>
          </p:cNvPr>
          <p:cNvSpPr/>
          <p:nvPr/>
        </p:nvSpPr>
        <p:spPr>
          <a:xfrm>
            <a:off x="6690643" y="3430326"/>
            <a:ext cx="565621" cy="147638"/>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8" name="Rectangle: Rounded Corners 57">
            <a:extLst>
              <a:ext uri="{FF2B5EF4-FFF2-40B4-BE49-F238E27FC236}">
                <a16:creationId xmlns:a16="http://schemas.microsoft.com/office/drawing/2014/main" id="{79CD68C4-5E45-4670-8465-E952DCBDD56B}"/>
              </a:ext>
            </a:extLst>
          </p:cNvPr>
          <p:cNvSpPr/>
          <p:nvPr/>
        </p:nvSpPr>
        <p:spPr>
          <a:xfrm>
            <a:off x="2949206" y="5616610"/>
            <a:ext cx="565621" cy="147638"/>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9" name="Rectangle: Rounded Corners 58">
            <a:extLst>
              <a:ext uri="{FF2B5EF4-FFF2-40B4-BE49-F238E27FC236}">
                <a16:creationId xmlns:a16="http://schemas.microsoft.com/office/drawing/2014/main" id="{A8DA6426-1069-499B-8124-D5D2E924FCF9}"/>
              </a:ext>
            </a:extLst>
          </p:cNvPr>
          <p:cNvSpPr/>
          <p:nvPr/>
        </p:nvSpPr>
        <p:spPr>
          <a:xfrm>
            <a:off x="6683625" y="3601235"/>
            <a:ext cx="565621" cy="147638"/>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60" name="Connector: Curved 59">
            <a:extLst>
              <a:ext uri="{FF2B5EF4-FFF2-40B4-BE49-F238E27FC236}">
                <a16:creationId xmlns:a16="http://schemas.microsoft.com/office/drawing/2014/main" id="{E5B980F6-50E6-4360-AC1D-5AADA21DA39B}"/>
              </a:ext>
            </a:extLst>
          </p:cNvPr>
          <p:cNvCxnSpPr>
            <a:cxnSpLocks/>
            <a:stCxn id="58" idx="3"/>
            <a:endCxn id="59" idx="1"/>
          </p:cNvCxnSpPr>
          <p:nvPr/>
        </p:nvCxnSpPr>
        <p:spPr>
          <a:xfrm flipV="1">
            <a:off x="3514827" y="3675054"/>
            <a:ext cx="3168798" cy="2015375"/>
          </a:xfrm>
          <a:prstGeom prst="curved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56545D1E-15D4-450D-90FE-910C0F988DFF}"/>
              </a:ext>
            </a:extLst>
          </p:cNvPr>
          <p:cNvSpPr/>
          <p:nvPr/>
        </p:nvSpPr>
        <p:spPr>
          <a:xfrm>
            <a:off x="6690643" y="3798184"/>
            <a:ext cx="565621" cy="147638"/>
          </a:xfrm>
          <a:prstGeom prst="roundRect">
            <a:avLst/>
          </a:prstGeom>
          <a:no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2" name="Rectangle: Rounded Corners 61">
            <a:extLst>
              <a:ext uri="{FF2B5EF4-FFF2-40B4-BE49-F238E27FC236}">
                <a16:creationId xmlns:a16="http://schemas.microsoft.com/office/drawing/2014/main" id="{CBCCB5C2-A4B1-4C95-A22E-5AAF425D12A6}"/>
              </a:ext>
            </a:extLst>
          </p:cNvPr>
          <p:cNvSpPr/>
          <p:nvPr/>
        </p:nvSpPr>
        <p:spPr>
          <a:xfrm>
            <a:off x="7214220" y="4360916"/>
            <a:ext cx="565621" cy="147638"/>
          </a:xfrm>
          <a:prstGeom prst="roundRect">
            <a:avLst/>
          </a:prstGeom>
          <a:no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63" name="Connector: Curved 62">
            <a:extLst>
              <a:ext uri="{FF2B5EF4-FFF2-40B4-BE49-F238E27FC236}">
                <a16:creationId xmlns:a16="http://schemas.microsoft.com/office/drawing/2014/main" id="{57BE81AC-B397-46ED-9810-564C167CE7EA}"/>
              </a:ext>
            </a:extLst>
          </p:cNvPr>
          <p:cNvCxnSpPr>
            <a:cxnSpLocks/>
            <a:stCxn id="61" idx="3"/>
            <a:endCxn id="62" idx="0"/>
          </p:cNvCxnSpPr>
          <p:nvPr/>
        </p:nvCxnSpPr>
        <p:spPr>
          <a:xfrm>
            <a:off x="7256264" y="3872003"/>
            <a:ext cx="240767" cy="488913"/>
          </a:xfrm>
          <a:prstGeom prst="curvedConnector2">
            <a:avLst/>
          </a:prstGeom>
          <a:ln w="2857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5" name="Picture 64" descr="Graphical user interface&#10;&#10;Description automatically generated with low confidence">
            <a:extLst>
              <a:ext uri="{FF2B5EF4-FFF2-40B4-BE49-F238E27FC236}">
                <a16:creationId xmlns:a16="http://schemas.microsoft.com/office/drawing/2014/main" id="{DA559597-659A-4BDA-9B76-4D89835CF4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4970" y="2696234"/>
            <a:ext cx="2172003" cy="905001"/>
          </a:xfrm>
          <a:prstGeom prst="rect">
            <a:avLst/>
          </a:prstGeom>
        </p:spPr>
      </p:pic>
      <p:pic>
        <p:nvPicPr>
          <p:cNvPr id="69" name="Picture 68">
            <a:extLst>
              <a:ext uri="{FF2B5EF4-FFF2-40B4-BE49-F238E27FC236}">
                <a16:creationId xmlns:a16="http://schemas.microsoft.com/office/drawing/2014/main" id="{B4F5FB77-63FF-4288-9549-2C92187E8F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6912" y="6634600"/>
            <a:ext cx="3901674" cy="129976"/>
          </a:xfrm>
          <a:prstGeom prst="rect">
            <a:avLst/>
          </a:prstGeom>
        </p:spPr>
      </p:pic>
      <p:sp>
        <p:nvSpPr>
          <p:cNvPr id="72" name="TextBox 71">
            <a:extLst>
              <a:ext uri="{FF2B5EF4-FFF2-40B4-BE49-F238E27FC236}">
                <a16:creationId xmlns:a16="http://schemas.microsoft.com/office/drawing/2014/main" id="{96F83B81-30ED-4D64-B2C3-9A3FA530D3AE}"/>
              </a:ext>
            </a:extLst>
          </p:cNvPr>
          <p:cNvSpPr txBox="1"/>
          <p:nvPr/>
        </p:nvSpPr>
        <p:spPr>
          <a:xfrm>
            <a:off x="3606952" y="6518493"/>
            <a:ext cx="954085" cy="369332"/>
          </a:xfrm>
          <a:prstGeom prst="rect">
            <a:avLst/>
          </a:prstGeom>
          <a:noFill/>
        </p:spPr>
        <p:txBody>
          <a:bodyPr wrap="square" rtlCol="0">
            <a:spAutoFit/>
          </a:bodyPr>
          <a:lstStyle/>
          <a:p>
            <a:pPr algn="ctr"/>
            <a:r>
              <a:rPr lang="en-US" dirty="0">
                <a:solidFill>
                  <a:srgbClr val="FFFF00"/>
                </a:solidFill>
              </a:rPr>
              <a:t>REG 11</a:t>
            </a:r>
            <a:endParaRPr lang="en-IL" dirty="0">
              <a:solidFill>
                <a:srgbClr val="FFFF00"/>
              </a:solidFill>
            </a:endParaRPr>
          </a:p>
        </p:txBody>
      </p:sp>
      <p:sp>
        <p:nvSpPr>
          <p:cNvPr id="74" name="Rectangle: Rounded Corners 73">
            <a:extLst>
              <a:ext uri="{FF2B5EF4-FFF2-40B4-BE49-F238E27FC236}">
                <a16:creationId xmlns:a16="http://schemas.microsoft.com/office/drawing/2014/main" id="{B4AF3ABF-16ED-44CF-B78A-8949801BDDAE}"/>
              </a:ext>
            </a:extLst>
          </p:cNvPr>
          <p:cNvSpPr/>
          <p:nvPr/>
        </p:nvSpPr>
        <p:spPr>
          <a:xfrm>
            <a:off x="4511402" y="6610685"/>
            <a:ext cx="351155" cy="147638"/>
          </a:xfrm>
          <a:prstGeom prst="round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5" name="Connector: Curved 74">
            <a:extLst>
              <a:ext uri="{FF2B5EF4-FFF2-40B4-BE49-F238E27FC236}">
                <a16:creationId xmlns:a16="http://schemas.microsoft.com/office/drawing/2014/main" id="{AF2E528B-41B2-4F64-96CD-011E8B76581A}"/>
              </a:ext>
            </a:extLst>
          </p:cNvPr>
          <p:cNvCxnSpPr>
            <a:cxnSpLocks/>
            <a:stCxn id="44" idx="1"/>
            <a:endCxn id="74" idx="0"/>
          </p:cNvCxnSpPr>
          <p:nvPr/>
        </p:nvCxnSpPr>
        <p:spPr>
          <a:xfrm rot="10800000" flipV="1">
            <a:off x="4686981" y="6504515"/>
            <a:ext cx="3075985" cy="106170"/>
          </a:xfrm>
          <a:prstGeom prst="curvedConnector2">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Rounded Corners 79">
            <a:extLst>
              <a:ext uri="{FF2B5EF4-FFF2-40B4-BE49-F238E27FC236}">
                <a16:creationId xmlns:a16="http://schemas.microsoft.com/office/drawing/2014/main" id="{2A025FE8-6E2F-4699-A83A-B8BAF595E32B}"/>
              </a:ext>
            </a:extLst>
          </p:cNvPr>
          <p:cNvSpPr/>
          <p:nvPr/>
        </p:nvSpPr>
        <p:spPr>
          <a:xfrm>
            <a:off x="7249402" y="5295436"/>
            <a:ext cx="565621" cy="147638"/>
          </a:xfrm>
          <a:prstGeom prst="round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1" name="Rectangle: Rounded Corners 80">
            <a:extLst>
              <a:ext uri="{FF2B5EF4-FFF2-40B4-BE49-F238E27FC236}">
                <a16:creationId xmlns:a16="http://schemas.microsoft.com/office/drawing/2014/main" id="{8C600249-0091-4833-A450-D1911F2F3F4B}"/>
              </a:ext>
            </a:extLst>
          </p:cNvPr>
          <p:cNvSpPr/>
          <p:nvPr/>
        </p:nvSpPr>
        <p:spPr>
          <a:xfrm>
            <a:off x="7776808" y="6242649"/>
            <a:ext cx="565621" cy="147638"/>
          </a:xfrm>
          <a:prstGeom prst="round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4" name="Rectangle: Rounded Corners 83">
            <a:extLst>
              <a:ext uri="{FF2B5EF4-FFF2-40B4-BE49-F238E27FC236}">
                <a16:creationId xmlns:a16="http://schemas.microsoft.com/office/drawing/2014/main" id="{D41B5072-1B73-43ED-B582-EC5E59EB1A15}"/>
              </a:ext>
            </a:extLst>
          </p:cNvPr>
          <p:cNvSpPr/>
          <p:nvPr/>
        </p:nvSpPr>
        <p:spPr>
          <a:xfrm>
            <a:off x="7783927" y="6617238"/>
            <a:ext cx="565621" cy="147638"/>
          </a:xfrm>
          <a:prstGeom prst="round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85" name="Connector: Curved 84">
            <a:extLst>
              <a:ext uri="{FF2B5EF4-FFF2-40B4-BE49-F238E27FC236}">
                <a16:creationId xmlns:a16="http://schemas.microsoft.com/office/drawing/2014/main" id="{89315E13-D637-46E7-8047-6BDFC1008DC7}"/>
              </a:ext>
            </a:extLst>
          </p:cNvPr>
          <p:cNvCxnSpPr>
            <a:cxnSpLocks/>
            <a:stCxn id="80" idx="3"/>
            <a:endCxn id="81" idx="0"/>
          </p:cNvCxnSpPr>
          <p:nvPr/>
        </p:nvCxnSpPr>
        <p:spPr>
          <a:xfrm>
            <a:off x="7815023" y="5369255"/>
            <a:ext cx="244596" cy="873394"/>
          </a:xfrm>
          <a:prstGeom prst="curvedConnector2">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0A7F2461-9820-4146-89A1-BEC31D1506DB}"/>
              </a:ext>
            </a:extLst>
          </p:cNvPr>
          <p:cNvCxnSpPr>
            <a:cxnSpLocks/>
            <a:stCxn id="81" idx="3"/>
            <a:endCxn id="69" idx="3"/>
          </p:cNvCxnSpPr>
          <p:nvPr/>
        </p:nvCxnSpPr>
        <p:spPr>
          <a:xfrm flipH="1">
            <a:off x="8328586" y="6316468"/>
            <a:ext cx="13843" cy="383120"/>
          </a:xfrm>
          <a:prstGeom prst="curvedConnector3">
            <a:avLst>
              <a:gd name="adj1" fmla="val -1651376"/>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15E8682F-A880-480C-AB9B-0DD24DF731E1}"/>
              </a:ext>
            </a:extLst>
          </p:cNvPr>
          <p:cNvSpPr txBox="1"/>
          <p:nvPr/>
        </p:nvSpPr>
        <p:spPr>
          <a:xfrm>
            <a:off x="9029667" y="2326902"/>
            <a:ext cx="2062608" cy="369332"/>
          </a:xfrm>
          <a:prstGeom prst="rect">
            <a:avLst/>
          </a:prstGeom>
          <a:noFill/>
        </p:spPr>
        <p:txBody>
          <a:bodyPr wrap="square" rtlCol="0">
            <a:spAutoFit/>
          </a:bodyPr>
          <a:lstStyle/>
          <a:p>
            <a:pPr algn="ctr"/>
            <a:r>
              <a:rPr lang="en-US" dirty="0">
                <a:solidFill>
                  <a:schemeClr val="accent4">
                    <a:lumMod val="75000"/>
                  </a:schemeClr>
                </a:solidFill>
              </a:rPr>
              <a:t>DMEM [0000200C]</a:t>
            </a:r>
            <a:endParaRPr lang="en-IL" dirty="0">
              <a:solidFill>
                <a:schemeClr val="accent4">
                  <a:lumMod val="75000"/>
                </a:schemeClr>
              </a:solidFill>
            </a:endParaRPr>
          </a:p>
        </p:txBody>
      </p:sp>
      <p:cxnSp>
        <p:nvCxnSpPr>
          <p:cNvPr id="92" name="Connector: Curved 91">
            <a:extLst>
              <a:ext uri="{FF2B5EF4-FFF2-40B4-BE49-F238E27FC236}">
                <a16:creationId xmlns:a16="http://schemas.microsoft.com/office/drawing/2014/main" id="{8BF61572-950B-4584-8E0E-079397DAA499}"/>
              </a:ext>
            </a:extLst>
          </p:cNvPr>
          <p:cNvCxnSpPr>
            <a:cxnSpLocks/>
            <a:stCxn id="65" idx="2"/>
            <a:endCxn id="80" idx="0"/>
          </p:cNvCxnSpPr>
          <p:nvPr/>
        </p:nvCxnSpPr>
        <p:spPr>
          <a:xfrm rot="5400000">
            <a:off x="7949493" y="3183956"/>
            <a:ext cx="1694201" cy="2528759"/>
          </a:xfrm>
          <a:prstGeom prst="curvedConnector3">
            <a:avLst>
              <a:gd name="adj1" fmla="val 50000"/>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259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177553" y="51552"/>
            <a:ext cx="11700949" cy="809090"/>
          </a:xfrm>
        </p:spPr>
        <p:txBody>
          <a:bodyPr>
            <a:normAutofit/>
          </a:bodyPr>
          <a:lstStyle/>
          <a:p>
            <a:pPr algn="r" rtl="1"/>
            <a:r>
              <a:rPr lang="he-IL" dirty="0"/>
              <a:t>תוצאות סימולציה</a:t>
            </a:r>
            <a:endParaRPr lang="en-IL" dirty="0"/>
          </a:p>
        </p:txBody>
      </p:sp>
      <p:sp>
        <p:nvSpPr>
          <p:cNvPr id="32" name="Subtitle 2">
            <a:extLst>
              <a:ext uri="{FF2B5EF4-FFF2-40B4-BE49-F238E27FC236}">
                <a16:creationId xmlns:a16="http://schemas.microsoft.com/office/drawing/2014/main" id="{457C24B5-ECBD-472B-87E7-3F9E5A512E51}"/>
              </a:ext>
            </a:extLst>
          </p:cNvPr>
          <p:cNvSpPr>
            <a:spLocks noGrp="1"/>
          </p:cNvSpPr>
          <p:nvPr>
            <p:ph type="subTitle" idx="1"/>
          </p:nvPr>
        </p:nvSpPr>
        <p:spPr>
          <a:xfrm>
            <a:off x="2097248" y="1151389"/>
            <a:ext cx="9672506" cy="4555222"/>
          </a:xfrm>
        </p:spPr>
        <p:txBody>
          <a:bodyPr>
            <a:normAutofit/>
          </a:bodyPr>
          <a:lstStyle/>
          <a:p>
            <a:pPr algn="r" rtl="1"/>
            <a:r>
              <a:rPr lang="he-IL" sz="2400" dirty="0">
                <a:solidFill>
                  <a:schemeClr val="tx1"/>
                </a:solidFill>
              </a:rPr>
              <a:t>ניתן לראות כי ה-</a:t>
            </a:r>
            <a:r>
              <a:rPr lang="en-US" sz="2400" dirty="0">
                <a:solidFill>
                  <a:schemeClr val="tx1"/>
                </a:solidFill>
              </a:rPr>
              <a:t>OPCODE</a:t>
            </a:r>
            <a:r>
              <a:rPr lang="he-IL" sz="2400" dirty="0">
                <a:solidFill>
                  <a:schemeClr val="tx1"/>
                </a:solidFill>
              </a:rPr>
              <a:t> מתאים לפקודה </a:t>
            </a:r>
            <a:r>
              <a:rPr lang="en-US" sz="2400" dirty="0">
                <a:solidFill>
                  <a:schemeClr val="tx1"/>
                </a:solidFill>
              </a:rPr>
              <a:t>LW $t3, 0($t1)</a:t>
            </a:r>
            <a:r>
              <a:rPr lang="he-IL" sz="2400" dirty="0">
                <a:solidFill>
                  <a:schemeClr val="tx1"/>
                </a:solidFill>
              </a:rPr>
              <a:t>.</a:t>
            </a:r>
          </a:p>
          <a:p>
            <a:pPr algn="r" rtl="1"/>
            <a:r>
              <a:rPr lang="he-IL" sz="2400" dirty="0">
                <a:solidFill>
                  <a:schemeClr val="tx1"/>
                </a:solidFill>
              </a:rPr>
              <a:t>רגיסטר </a:t>
            </a:r>
            <a:r>
              <a:rPr lang="en-US" sz="2400" dirty="0">
                <a:solidFill>
                  <a:schemeClr val="tx1"/>
                </a:solidFill>
              </a:rPr>
              <a:t>$t1</a:t>
            </a:r>
            <a:r>
              <a:rPr lang="he-IL" sz="2400" dirty="0">
                <a:solidFill>
                  <a:schemeClr val="tx1"/>
                </a:solidFill>
              </a:rPr>
              <a:t> מכיל את הכתובת </a:t>
            </a:r>
            <a:r>
              <a:rPr lang="en-US" sz="2400" dirty="0">
                <a:solidFill>
                  <a:schemeClr val="tx1"/>
                </a:solidFill>
              </a:rPr>
              <a:t>0000200CH</a:t>
            </a:r>
            <a:r>
              <a:rPr lang="he-IL" sz="2400" dirty="0">
                <a:solidFill>
                  <a:schemeClr val="tx1"/>
                </a:solidFill>
              </a:rPr>
              <a:t> וה-</a:t>
            </a:r>
            <a:r>
              <a:rPr lang="en-US" sz="2400" dirty="0">
                <a:solidFill>
                  <a:schemeClr val="tx1"/>
                </a:solidFill>
              </a:rPr>
              <a:t>IMMEDIATE</a:t>
            </a:r>
            <a:r>
              <a:rPr lang="he-IL" sz="2400" dirty="0">
                <a:solidFill>
                  <a:schemeClr val="tx1"/>
                </a:solidFill>
              </a:rPr>
              <a:t> מכיל </a:t>
            </a:r>
            <a:r>
              <a:rPr lang="en-US" sz="2400" dirty="0">
                <a:solidFill>
                  <a:schemeClr val="tx1"/>
                </a:solidFill>
              </a:rPr>
              <a:t>0000H</a:t>
            </a:r>
            <a:r>
              <a:rPr lang="he-IL" sz="2400" dirty="0">
                <a:solidFill>
                  <a:schemeClr val="tx1"/>
                </a:solidFill>
              </a:rPr>
              <a:t> אשר ביחד מפנים לכתובת </a:t>
            </a:r>
            <a:r>
              <a:rPr lang="en-US" sz="2400" dirty="0">
                <a:solidFill>
                  <a:schemeClr val="tx1"/>
                </a:solidFill>
              </a:rPr>
              <a:t>0000200CH</a:t>
            </a:r>
            <a:r>
              <a:rPr lang="he-IL" sz="2400" dirty="0">
                <a:solidFill>
                  <a:schemeClr val="tx1"/>
                </a:solidFill>
              </a:rPr>
              <a:t> שמכילה את הערך </a:t>
            </a:r>
            <a:r>
              <a:rPr lang="en-US" sz="2400" dirty="0">
                <a:solidFill>
                  <a:schemeClr val="tx1"/>
                </a:solidFill>
              </a:rPr>
              <a:t>00000013H</a:t>
            </a:r>
            <a:r>
              <a:rPr lang="he-IL" sz="2400" dirty="0">
                <a:solidFill>
                  <a:schemeClr val="tx1"/>
                </a:solidFill>
              </a:rPr>
              <a:t>.</a:t>
            </a:r>
          </a:p>
          <a:p>
            <a:pPr algn="r" rtl="1"/>
            <a:r>
              <a:rPr lang="he-IL" sz="2400" dirty="0">
                <a:solidFill>
                  <a:schemeClr val="tx1"/>
                </a:solidFill>
              </a:rPr>
              <a:t>רגיסטר היעד הוא </a:t>
            </a:r>
            <a:r>
              <a:rPr lang="en-US" sz="2400" dirty="0">
                <a:solidFill>
                  <a:schemeClr val="tx1"/>
                </a:solidFill>
              </a:rPr>
              <a:t>$T3</a:t>
            </a:r>
            <a:r>
              <a:rPr lang="he-IL" sz="2400" dirty="0">
                <a:solidFill>
                  <a:schemeClr val="tx1"/>
                </a:solidFill>
              </a:rPr>
              <a:t> אשר כפי שניתן לראות לאחר שלב ה-</a:t>
            </a:r>
            <a:r>
              <a:rPr lang="en-US" sz="2400" dirty="0">
                <a:solidFill>
                  <a:schemeClr val="tx1"/>
                </a:solidFill>
              </a:rPr>
              <a:t>WB</a:t>
            </a:r>
            <a:r>
              <a:rPr lang="he-IL" sz="2400" dirty="0">
                <a:solidFill>
                  <a:schemeClr val="tx1"/>
                </a:solidFill>
              </a:rPr>
              <a:t> יקבל את הערך </a:t>
            </a:r>
            <a:r>
              <a:rPr lang="en-US" sz="2400" dirty="0">
                <a:solidFill>
                  <a:schemeClr val="tx1"/>
                </a:solidFill>
              </a:rPr>
              <a:t>00000013H</a:t>
            </a:r>
            <a:r>
              <a:rPr lang="he-IL" sz="2400" dirty="0">
                <a:solidFill>
                  <a:schemeClr val="tx1"/>
                </a:solidFill>
              </a:rPr>
              <a:t>.</a:t>
            </a:r>
          </a:p>
          <a:p>
            <a:pPr algn="r" rtl="1"/>
            <a:r>
              <a:rPr lang="he-IL" sz="2400" dirty="0">
                <a:solidFill>
                  <a:schemeClr val="tx1"/>
                </a:solidFill>
              </a:rPr>
              <a:t>בשלב ה-</a:t>
            </a:r>
            <a:r>
              <a:rPr lang="en-US" sz="2400" dirty="0">
                <a:solidFill>
                  <a:schemeClr val="tx1"/>
                </a:solidFill>
              </a:rPr>
              <a:t>ID</a:t>
            </a:r>
            <a:r>
              <a:rPr lang="he-IL" sz="2400" dirty="0">
                <a:solidFill>
                  <a:schemeClr val="tx1"/>
                </a:solidFill>
              </a:rPr>
              <a:t> מופעלים סיגנלי הבקרה: </a:t>
            </a:r>
            <a:r>
              <a:rPr lang="en-US" sz="2400" dirty="0">
                <a:solidFill>
                  <a:schemeClr val="tx1"/>
                </a:solidFill>
              </a:rPr>
              <a:t>MEM_TO_REG, MEM_RD, ALU_SRC</a:t>
            </a:r>
            <a:r>
              <a:rPr lang="he-IL" sz="2400" dirty="0">
                <a:solidFill>
                  <a:schemeClr val="tx1"/>
                </a:solidFill>
              </a:rPr>
              <a:t>.</a:t>
            </a:r>
          </a:p>
          <a:p>
            <a:pPr algn="r" rtl="1"/>
            <a:r>
              <a:rPr lang="he-IL" sz="2400" dirty="0">
                <a:solidFill>
                  <a:schemeClr val="tx1"/>
                </a:solidFill>
              </a:rPr>
              <a:t>כאשר סיגנל הבקרה </a:t>
            </a:r>
            <a:r>
              <a:rPr lang="en-US" sz="2400" dirty="0">
                <a:solidFill>
                  <a:schemeClr val="tx1"/>
                </a:solidFill>
              </a:rPr>
              <a:t>ALU_OP</a:t>
            </a:r>
            <a:r>
              <a:rPr lang="he-IL" sz="2400" dirty="0">
                <a:solidFill>
                  <a:schemeClr val="tx1"/>
                </a:solidFill>
              </a:rPr>
              <a:t> מקבל את הערך "00" אשר עבורו נקבל פעולת חיבור ב-</a:t>
            </a:r>
            <a:r>
              <a:rPr lang="en-US" sz="2400" dirty="0">
                <a:solidFill>
                  <a:schemeClr val="tx1"/>
                </a:solidFill>
              </a:rPr>
              <a:t>ALU</a:t>
            </a:r>
            <a:r>
              <a:rPr lang="he-IL" sz="2400" dirty="0">
                <a:solidFill>
                  <a:schemeClr val="tx1"/>
                </a:solidFill>
              </a:rPr>
              <a:t> (לצורך חישוב הכתובת).</a:t>
            </a:r>
          </a:p>
        </p:txBody>
      </p:sp>
    </p:spTree>
    <p:extLst>
      <p:ext uri="{BB962C8B-B14F-4D97-AF65-F5344CB8AC3E}">
        <p14:creationId xmlns:p14="http://schemas.microsoft.com/office/powerpoint/2010/main" val="1310565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426128" y="79899"/>
            <a:ext cx="11505459" cy="994299"/>
          </a:xfrm>
        </p:spPr>
        <p:txBody>
          <a:bodyPr>
            <a:normAutofit/>
          </a:bodyPr>
          <a:lstStyle/>
          <a:p>
            <a:pPr algn="r" rtl="1"/>
            <a:r>
              <a:rPr lang="he-IL" dirty="0"/>
              <a:t>מימוש </a:t>
            </a:r>
            <a:r>
              <a:rPr lang="en-US" dirty="0"/>
              <a:t>Pipeline MIPS</a:t>
            </a:r>
            <a:endParaRPr lang="en-IL" dirty="0"/>
          </a:p>
        </p:txBody>
      </p:sp>
      <p:sp>
        <p:nvSpPr>
          <p:cNvPr id="4" name="Subtitle 2">
            <a:extLst>
              <a:ext uri="{FF2B5EF4-FFF2-40B4-BE49-F238E27FC236}">
                <a16:creationId xmlns:a16="http://schemas.microsoft.com/office/drawing/2014/main" id="{6A47245A-C975-4391-BD67-7AA4752028CA}"/>
              </a:ext>
            </a:extLst>
          </p:cNvPr>
          <p:cNvSpPr>
            <a:spLocks noGrp="1"/>
          </p:cNvSpPr>
          <p:nvPr>
            <p:ph type="subTitle" idx="1"/>
          </p:nvPr>
        </p:nvSpPr>
        <p:spPr>
          <a:xfrm>
            <a:off x="2618913" y="1281002"/>
            <a:ext cx="8914147" cy="4587137"/>
          </a:xfrm>
        </p:spPr>
        <p:txBody>
          <a:bodyPr>
            <a:normAutofit lnSpcReduction="10000"/>
          </a:bodyPr>
          <a:lstStyle/>
          <a:p>
            <a:pPr algn="r" rtl="1"/>
            <a:r>
              <a:rPr lang="he-IL" sz="2400" dirty="0">
                <a:solidFill>
                  <a:schemeClr val="tx1"/>
                </a:solidFill>
              </a:rPr>
              <a:t>המימוש של מעבד ה-</a:t>
            </a:r>
            <a:r>
              <a:rPr lang="en-US" sz="2400" dirty="0">
                <a:solidFill>
                  <a:schemeClr val="tx1"/>
                </a:solidFill>
              </a:rPr>
              <a:t>Pipelined MIPS</a:t>
            </a:r>
            <a:r>
              <a:rPr lang="he-IL" sz="2400" dirty="0">
                <a:solidFill>
                  <a:schemeClr val="tx1"/>
                </a:solidFill>
              </a:rPr>
              <a:t> ב-</a:t>
            </a:r>
            <a:r>
              <a:rPr lang="en-US" sz="2400" dirty="0">
                <a:solidFill>
                  <a:schemeClr val="tx1"/>
                </a:solidFill>
              </a:rPr>
              <a:t>VHDL</a:t>
            </a:r>
            <a:r>
              <a:rPr lang="he-IL" sz="2400" dirty="0">
                <a:solidFill>
                  <a:schemeClr val="tx1"/>
                </a:solidFill>
              </a:rPr>
              <a:t> נעשה בארכיטקטורה מבנית.</a:t>
            </a:r>
          </a:p>
          <a:p>
            <a:pPr algn="r" rtl="1"/>
            <a:r>
              <a:rPr lang="he-IL" sz="2400" dirty="0">
                <a:solidFill>
                  <a:schemeClr val="tx1"/>
                </a:solidFill>
              </a:rPr>
              <a:t>המעבד בנוי ממספר תתי בלוקים מרכזיים: </a:t>
            </a:r>
            <a:endParaRPr lang="en-US" sz="2400" dirty="0">
              <a:solidFill>
                <a:schemeClr val="tx1"/>
              </a:solidFill>
            </a:endParaRPr>
          </a:p>
          <a:p>
            <a:pPr marL="342900" indent="-342900" algn="r" rtl="1">
              <a:buFont typeface="Arial" panose="020B0604020202020204" pitchFamily="34" charset="0"/>
              <a:buChar char="•"/>
            </a:pPr>
            <a:r>
              <a:rPr lang="en-US" sz="2400" dirty="0">
                <a:solidFill>
                  <a:schemeClr val="tx1"/>
                </a:solidFill>
              </a:rPr>
              <a:t>Instruction Fetch Module</a:t>
            </a:r>
            <a:endParaRPr lang="he-IL" sz="2400" dirty="0">
              <a:solidFill>
                <a:schemeClr val="tx1"/>
              </a:solidFill>
            </a:endParaRPr>
          </a:p>
          <a:p>
            <a:pPr marL="342900" indent="-342900" algn="r" rtl="1">
              <a:buFont typeface="Arial" panose="020B0604020202020204" pitchFamily="34" charset="0"/>
              <a:buChar char="•"/>
            </a:pPr>
            <a:r>
              <a:rPr lang="en-US" sz="2400" dirty="0">
                <a:solidFill>
                  <a:schemeClr val="tx1"/>
                </a:solidFill>
              </a:rPr>
              <a:t>Instruction Decode Module</a:t>
            </a:r>
          </a:p>
          <a:p>
            <a:pPr marL="342900" indent="-342900" algn="r" rtl="1">
              <a:buFont typeface="Arial" panose="020B0604020202020204" pitchFamily="34" charset="0"/>
              <a:buChar char="•"/>
            </a:pPr>
            <a:r>
              <a:rPr lang="en-US" sz="2400" dirty="0">
                <a:solidFill>
                  <a:schemeClr val="tx1"/>
                </a:solidFill>
              </a:rPr>
              <a:t>Execution Module</a:t>
            </a:r>
          </a:p>
          <a:p>
            <a:pPr marL="342900" indent="-342900" algn="r" rtl="1">
              <a:buFont typeface="Arial" panose="020B0604020202020204" pitchFamily="34" charset="0"/>
              <a:buChar char="•"/>
            </a:pPr>
            <a:r>
              <a:rPr lang="en-US" sz="2400" dirty="0">
                <a:solidFill>
                  <a:schemeClr val="tx1"/>
                </a:solidFill>
              </a:rPr>
              <a:t>Memory Module</a:t>
            </a:r>
          </a:p>
          <a:p>
            <a:pPr marL="342900" indent="-342900" algn="r" rtl="1">
              <a:buFont typeface="Arial" panose="020B0604020202020204" pitchFamily="34" charset="0"/>
              <a:buChar char="•"/>
            </a:pPr>
            <a:r>
              <a:rPr lang="en-US" sz="2400" dirty="0">
                <a:solidFill>
                  <a:schemeClr val="tx1"/>
                </a:solidFill>
              </a:rPr>
              <a:t>Write Back Module</a:t>
            </a:r>
          </a:p>
          <a:p>
            <a:pPr marL="342900" indent="-342900" algn="r" rtl="1">
              <a:buFont typeface="Arial" panose="020B0604020202020204" pitchFamily="34" charset="0"/>
              <a:buChar char="•"/>
            </a:pPr>
            <a:r>
              <a:rPr lang="he-IL" sz="2400" dirty="0" err="1">
                <a:solidFill>
                  <a:schemeClr val="tx1"/>
                </a:solidFill>
              </a:rPr>
              <a:t>רגיסטרי</a:t>
            </a:r>
            <a:r>
              <a:rPr lang="he-IL" sz="2400" dirty="0">
                <a:solidFill>
                  <a:schemeClr val="tx1"/>
                </a:solidFill>
              </a:rPr>
              <a:t> ביניים החוצצים בין המודולים הנ"ל.</a:t>
            </a:r>
            <a:endParaRPr lang="en-US" sz="2400" dirty="0">
              <a:solidFill>
                <a:schemeClr val="tx1"/>
              </a:solidFill>
            </a:endParaRPr>
          </a:p>
        </p:txBody>
      </p:sp>
    </p:spTree>
    <p:extLst>
      <p:ext uri="{BB962C8B-B14F-4D97-AF65-F5344CB8AC3E}">
        <p14:creationId xmlns:p14="http://schemas.microsoft.com/office/powerpoint/2010/main" val="2400736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426128" y="79899"/>
            <a:ext cx="11505459" cy="994299"/>
          </a:xfrm>
        </p:spPr>
        <p:txBody>
          <a:bodyPr>
            <a:normAutofit/>
          </a:bodyPr>
          <a:lstStyle/>
          <a:p>
            <a:pPr algn="r" rtl="1"/>
            <a:r>
              <a:rPr lang="he-IL" dirty="0"/>
              <a:t>מימוש </a:t>
            </a:r>
            <a:r>
              <a:rPr lang="en-US" dirty="0"/>
              <a:t>Instruction Fetch Module</a:t>
            </a:r>
            <a:endParaRPr lang="en-IL" dirty="0"/>
          </a:p>
        </p:txBody>
      </p:sp>
      <p:sp>
        <p:nvSpPr>
          <p:cNvPr id="4" name="Subtitle 2">
            <a:extLst>
              <a:ext uri="{FF2B5EF4-FFF2-40B4-BE49-F238E27FC236}">
                <a16:creationId xmlns:a16="http://schemas.microsoft.com/office/drawing/2014/main" id="{6A47245A-C975-4391-BD67-7AA4752028CA}"/>
              </a:ext>
            </a:extLst>
          </p:cNvPr>
          <p:cNvSpPr>
            <a:spLocks noGrp="1"/>
          </p:cNvSpPr>
          <p:nvPr>
            <p:ph type="subTitle" idx="1"/>
          </p:nvPr>
        </p:nvSpPr>
        <p:spPr>
          <a:xfrm>
            <a:off x="1429305" y="1281002"/>
            <a:ext cx="10103755" cy="4587137"/>
          </a:xfrm>
        </p:spPr>
        <p:txBody>
          <a:bodyPr>
            <a:normAutofit/>
          </a:bodyPr>
          <a:lstStyle/>
          <a:p>
            <a:pPr algn="r" rtl="1"/>
            <a:r>
              <a:rPr lang="he-IL" sz="2400" dirty="0">
                <a:solidFill>
                  <a:schemeClr val="tx1"/>
                </a:solidFill>
              </a:rPr>
              <a:t>העיקרון של אופן פעולת המודול הוא להביא את הפקודה הבאה שאמורה להתבצע בתוכנית בהתחשבות במקרים של קפיצה או הסתעפות.</a:t>
            </a:r>
          </a:p>
          <a:p>
            <a:pPr algn="r" rtl="1"/>
            <a:r>
              <a:rPr lang="he-IL" sz="2400" dirty="0">
                <a:solidFill>
                  <a:schemeClr val="tx1"/>
                </a:solidFill>
              </a:rPr>
              <a:t>המימוש של ה-</a:t>
            </a:r>
            <a:r>
              <a:rPr lang="en-US" sz="2400" dirty="0">
                <a:solidFill>
                  <a:schemeClr val="tx1"/>
                </a:solidFill>
              </a:rPr>
              <a:t>Instruction Fetch Module</a:t>
            </a:r>
            <a:r>
              <a:rPr lang="he-IL" sz="2400" dirty="0">
                <a:solidFill>
                  <a:schemeClr val="tx1"/>
                </a:solidFill>
              </a:rPr>
              <a:t> ב-</a:t>
            </a:r>
            <a:r>
              <a:rPr lang="en-US" sz="2400" dirty="0">
                <a:solidFill>
                  <a:schemeClr val="tx1"/>
                </a:solidFill>
              </a:rPr>
              <a:t>VHDL</a:t>
            </a:r>
            <a:r>
              <a:rPr lang="he-IL" sz="2400" dirty="0">
                <a:solidFill>
                  <a:schemeClr val="tx1"/>
                </a:solidFill>
              </a:rPr>
              <a:t> נעשה בארכיטקטורה מבנית.</a:t>
            </a:r>
          </a:p>
          <a:p>
            <a:pPr algn="r" rtl="1"/>
            <a:r>
              <a:rPr lang="he-IL" sz="2400" dirty="0">
                <a:solidFill>
                  <a:schemeClr val="tx1"/>
                </a:solidFill>
              </a:rPr>
              <a:t>המודול בנוי ממספר תתי בלוקים מרכזיים: </a:t>
            </a:r>
            <a:endParaRPr lang="en-US" sz="2400" dirty="0">
              <a:solidFill>
                <a:schemeClr val="tx1"/>
              </a:solidFill>
            </a:endParaRPr>
          </a:p>
          <a:p>
            <a:pPr marL="342900" indent="-342900" algn="r" rtl="1">
              <a:buFont typeface="Arial" panose="020B0604020202020204" pitchFamily="34" charset="0"/>
              <a:buChar char="•"/>
            </a:pPr>
            <a:r>
              <a:rPr lang="he-IL" sz="2400" dirty="0">
                <a:solidFill>
                  <a:schemeClr val="tx1"/>
                </a:solidFill>
              </a:rPr>
              <a:t>רגיסטר </a:t>
            </a:r>
            <a:r>
              <a:rPr lang="en-US" sz="2400" dirty="0">
                <a:solidFill>
                  <a:schemeClr val="tx1"/>
                </a:solidFill>
              </a:rPr>
              <a:t>PC (program counter)</a:t>
            </a:r>
            <a:endParaRPr lang="he-IL" sz="2400" dirty="0">
              <a:solidFill>
                <a:schemeClr val="tx1"/>
              </a:solidFill>
            </a:endParaRPr>
          </a:p>
          <a:p>
            <a:pPr marL="342900" indent="-342900" algn="r" rtl="1">
              <a:buFont typeface="Arial" panose="020B0604020202020204" pitchFamily="34" charset="0"/>
              <a:buChar char="•"/>
            </a:pPr>
            <a:r>
              <a:rPr lang="he-IL" sz="2400" dirty="0">
                <a:solidFill>
                  <a:schemeClr val="tx1"/>
                </a:solidFill>
              </a:rPr>
              <a:t>זיכרון פקודות – </a:t>
            </a:r>
            <a:r>
              <a:rPr lang="en-US" sz="2400" dirty="0">
                <a:solidFill>
                  <a:schemeClr val="tx1"/>
                </a:solidFill>
              </a:rPr>
              <a:t>Instruction Memory</a:t>
            </a:r>
            <a:endParaRPr lang="he-IL" sz="2400" dirty="0">
              <a:solidFill>
                <a:schemeClr val="tx1"/>
              </a:solidFill>
            </a:endParaRPr>
          </a:p>
          <a:p>
            <a:pPr marL="342900" indent="-342900" algn="r" rtl="1">
              <a:buFont typeface="Arial" panose="020B0604020202020204" pitchFamily="34" charset="0"/>
              <a:buChar char="•"/>
            </a:pPr>
            <a:r>
              <a:rPr lang="he-IL" sz="2400" dirty="0">
                <a:solidFill>
                  <a:schemeClr val="tx1"/>
                </a:solidFill>
              </a:rPr>
              <a:t>רכיבי </a:t>
            </a:r>
            <a:r>
              <a:rPr lang="en-US" sz="2400" dirty="0">
                <a:solidFill>
                  <a:schemeClr val="tx1"/>
                </a:solidFill>
              </a:rPr>
              <a:t>mux</a:t>
            </a:r>
            <a:r>
              <a:rPr lang="he-IL" sz="2400" dirty="0">
                <a:solidFill>
                  <a:schemeClr val="tx1"/>
                </a:solidFill>
              </a:rPr>
              <a:t> לצורך מיתוג כתובת הפקודה הבאה.</a:t>
            </a:r>
          </a:p>
          <a:p>
            <a:pPr marL="342900" indent="-342900" algn="r" rtl="1">
              <a:buFont typeface="Arial" panose="020B0604020202020204" pitchFamily="34" charset="0"/>
              <a:buChar char="•"/>
            </a:pPr>
            <a:r>
              <a:rPr lang="he-IL" sz="2400" dirty="0">
                <a:solidFill>
                  <a:schemeClr val="tx1"/>
                </a:solidFill>
              </a:rPr>
              <a:t>מחבר מלא של 32 סיביות לצורך חישוב הכתובת הבאה בזיכרון.</a:t>
            </a:r>
          </a:p>
        </p:txBody>
      </p:sp>
    </p:spTree>
    <p:extLst>
      <p:ext uri="{BB962C8B-B14F-4D97-AF65-F5344CB8AC3E}">
        <p14:creationId xmlns:p14="http://schemas.microsoft.com/office/powerpoint/2010/main" val="3130870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426128" y="79899"/>
            <a:ext cx="11505459" cy="994299"/>
          </a:xfrm>
        </p:spPr>
        <p:txBody>
          <a:bodyPr>
            <a:normAutofit/>
          </a:bodyPr>
          <a:lstStyle/>
          <a:p>
            <a:pPr algn="r" rtl="1"/>
            <a:r>
              <a:rPr lang="he-IL" dirty="0"/>
              <a:t>מימוש </a:t>
            </a:r>
            <a:r>
              <a:rPr lang="en-US" dirty="0"/>
              <a:t>Instruction Memory</a:t>
            </a:r>
            <a:endParaRPr lang="en-IL" dirty="0"/>
          </a:p>
        </p:txBody>
      </p:sp>
      <p:pic>
        <p:nvPicPr>
          <p:cNvPr id="5" name="Picture 4" descr="Text&#10;&#10;Description automatically generated">
            <a:extLst>
              <a:ext uri="{FF2B5EF4-FFF2-40B4-BE49-F238E27FC236}">
                <a16:creationId xmlns:a16="http://schemas.microsoft.com/office/drawing/2014/main" id="{AD9F9472-92E1-4152-BE90-70E50F488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521" y="1074198"/>
            <a:ext cx="9392957" cy="5703903"/>
          </a:xfrm>
          <a:prstGeom prst="rect">
            <a:avLst/>
          </a:prstGeom>
        </p:spPr>
      </p:pic>
    </p:spTree>
    <p:extLst>
      <p:ext uri="{BB962C8B-B14F-4D97-AF65-F5344CB8AC3E}">
        <p14:creationId xmlns:p14="http://schemas.microsoft.com/office/powerpoint/2010/main" val="2135348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426128" y="79899"/>
            <a:ext cx="11505459" cy="994299"/>
          </a:xfrm>
        </p:spPr>
        <p:txBody>
          <a:bodyPr>
            <a:normAutofit/>
          </a:bodyPr>
          <a:lstStyle/>
          <a:p>
            <a:pPr algn="r" rtl="1"/>
            <a:r>
              <a:rPr lang="he-IL" dirty="0"/>
              <a:t>מימוש </a:t>
            </a:r>
            <a:r>
              <a:rPr lang="en-US" dirty="0"/>
              <a:t>Instruction Memory</a:t>
            </a:r>
            <a:r>
              <a:rPr lang="he-IL" dirty="0"/>
              <a:t> - המשך</a:t>
            </a:r>
            <a:endParaRPr lang="en-IL" dirty="0"/>
          </a:p>
        </p:txBody>
      </p:sp>
      <p:sp>
        <p:nvSpPr>
          <p:cNvPr id="4" name="Subtitle 2">
            <a:extLst>
              <a:ext uri="{FF2B5EF4-FFF2-40B4-BE49-F238E27FC236}">
                <a16:creationId xmlns:a16="http://schemas.microsoft.com/office/drawing/2014/main" id="{6A47245A-C975-4391-BD67-7AA4752028CA}"/>
              </a:ext>
            </a:extLst>
          </p:cNvPr>
          <p:cNvSpPr>
            <a:spLocks noGrp="1"/>
          </p:cNvSpPr>
          <p:nvPr>
            <p:ph type="subTitle" idx="1"/>
          </p:nvPr>
        </p:nvSpPr>
        <p:spPr>
          <a:xfrm>
            <a:off x="1429305" y="1281002"/>
            <a:ext cx="10103755" cy="4587137"/>
          </a:xfrm>
        </p:spPr>
        <p:txBody>
          <a:bodyPr>
            <a:normAutofit/>
          </a:bodyPr>
          <a:lstStyle/>
          <a:p>
            <a:pPr algn="r" rtl="1"/>
            <a:r>
              <a:rPr lang="he-IL" sz="2400" dirty="0">
                <a:solidFill>
                  <a:schemeClr val="tx1"/>
                </a:solidFill>
              </a:rPr>
              <a:t>בקטע הקוד הנ"ל יש שני חלקים בתוך ה-</a:t>
            </a:r>
            <a:r>
              <a:rPr lang="en-US" sz="2400" dirty="0">
                <a:solidFill>
                  <a:schemeClr val="tx1"/>
                </a:solidFill>
              </a:rPr>
              <a:t>process</a:t>
            </a:r>
            <a:r>
              <a:rPr lang="he-IL" sz="2400" dirty="0">
                <a:solidFill>
                  <a:schemeClr val="tx1"/>
                </a:solidFill>
              </a:rPr>
              <a:t>:</a:t>
            </a:r>
            <a:endParaRPr lang="en-US" sz="2400" dirty="0">
              <a:solidFill>
                <a:schemeClr val="tx1"/>
              </a:solidFill>
            </a:endParaRPr>
          </a:p>
          <a:p>
            <a:pPr algn="r" rtl="1"/>
            <a:r>
              <a:rPr lang="he-IL" sz="2400" dirty="0">
                <a:solidFill>
                  <a:schemeClr val="tx1"/>
                </a:solidFill>
              </a:rPr>
              <a:t>הראשון הוא אתחול הזיכרון בהפעלה הראשונית, בקטע זה פותחים קובץ טקסט וקוראים אותו שורה אחרי שורה כאשר כל שורה היא מילה (32 ביט) בזיכרון, כלומר רצף של 4 כתובות עקובות החל מהכתובת הנוכחית (בכל שורה בקובץ כתובה מילה בבסיס הקסאדצימלי).</a:t>
            </a:r>
          </a:p>
          <a:p>
            <a:pPr algn="r" rtl="1"/>
            <a:r>
              <a:rPr lang="he-IL" sz="2400" dirty="0">
                <a:solidFill>
                  <a:schemeClr val="tx1"/>
                </a:solidFill>
              </a:rPr>
              <a:t>בחלק השני לאחר אתחול הזיכרון המוצא </a:t>
            </a:r>
            <a:r>
              <a:rPr lang="en-US" sz="2400" dirty="0">
                <a:solidFill>
                  <a:schemeClr val="tx1"/>
                </a:solidFill>
              </a:rPr>
              <a:t>INSTRUCTION </a:t>
            </a:r>
            <a:r>
              <a:rPr lang="he-IL" sz="2400" dirty="0">
                <a:solidFill>
                  <a:schemeClr val="tx1"/>
                </a:solidFill>
              </a:rPr>
              <a:t> מקבל שרשור של 4 תאים עוקבים בזיכרון כאשר בכתובת הנמוכה נמצא ה- </a:t>
            </a:r>
            <a:r>
              <a:rPr lang="en-US" sz="2400" dirty="0">
                <a:solidFill>
                  <a:schemeClr val="tx1"/>
                </a:solidFill>
              </a:rPr>
              <a:t>MSB</a:t>
            </a:r>
            <a:r>
              <a:rPr lang="he-IL" sz="2400" dirty="0">
                <a:solidFill>
                  <a:schemeClr val="tx1"/>
                </a:solidFill>
              </a:rPr>
              <a:t> ובכתובת הגבוהה נמצא ה-</a:t>
            </a:r>
            <a:r>
              <a:rPr lang="en-US" sz="2400" dirty="0">
                <a:solidFill>
                  <a:schemeClr val="tx1"/>
                </a:solidFill>
              </a:rPr>
              <a:t>LSB</a:t>
            </a:r>
            <a:r>
              <a:rPr lang="he-IL" sz="2400" dirty="0">
                <a:solidFill>
                  <a:schemeClr val="tx1"/>
                </a:solidFill>
              </a:rPr>
              <a:t>.</a:t>
            </a:r>
          </a:p>
        </p:txBody>
      </p:sp>
    </p:spTree>
    <p:extLst>
      <p:ext uri="{BB962C8B-B14F-4D97-AF65-F5344CB8AC3E}">
        <p14:creationId xmlns:p14="http://schemas.microsoft.com/office/powerpoint/2010/main" val="1008284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426128" y="79899"/>
            <a:ext cx="11505459" cy="994299"/>
          </a:xfrm>
        </p:spPr>
        <p:txBody>
          <a:bodyPr>
            <a:normAutofit/>
          </a:bodyPr>
          <a:lstStyle/>
          <a:p>
            <a:pPr algn="r" rtl="1"/>
            <a:r>
              <a:rPr lang="he-IL" dirty="0"/>
              <a:t>מימוש </a:t>
            </a:r>
            <a:r>
              <a:rPr lang="en-US" dirty="0"/>
              <a:t>Instruction Decode Module</a:t>
            </a:r>
            <a:endParaRPr lang="en-IL" dirty="0"/>
          </a:p>
        </p:txBody>
      </p:sp>
      <p:sp>
        <p:nvSpPr>
          <p:cNvPr id="4" name="Subtitle 2">
            <a:extLst>
              <a:ext uri="{FF2B5EF4-FFF2-40B4-BE49-F238E27FC236}">
                <a16:creationId xmlns:a16="http://schemas.microsoft.com/office/drawing/2014/main" id="{6A47245A-C975-4391-BD67-7AA4752028CA}"/>
              </a:ext>
            </a:extLst>
          </p:cNvPr>
          <p:cNvSpPr>
            <a:spLocks noGrp="1"/>
          </p:cNvSpPr>
          <p:nvPr>
            <p:ph type="subTitle" idx="1"/>
          </p:nvPr>
        </p:nvSpPr>
        <p:spPr>
          <a:xfrm>
            <a:off x="1429305" y="1281002"/>
            <a:ext cx="10103755" cy="5221398"/>
          </a:xfrm>
        </p:spPr>
        <p:txBody>
          <a:bodyPr>
            <a:normAutofit fontScale="92500" lnSpcReduction="20000"/>
          </a:bodyPr>
          <a:lstStyle/>
          <a:p>
            <a:pPr algn="r" rtl="1"/>
            <a:r>
              <a:rPr lang="he-IL" sz="2400" dirty="0">
                <a:solidFill>
                  <a:schemeClr val="tx1"/>
                </a:solidFill>
              </a:rPr>
              <a:t>העיקרון של אופן פעולת המודול הוא לפענח את הפקודה המגיעה משלב ה-</a:t>
            </a:r>
            <a:r>
              <a:rPr lang="en-US" sz="2400" dirty="0">
                <a:solidFill>
                  <a:schemeClr val="tx1"/>
                </a:solidFill>
              </a:rPr>
              <a:t>Instruction Fetch</a:t>
            </a:r>
            <a:r>
              <a:rPr lang="he-IL" sz="2400" dirty="0">
                <a:solidFill>
                  <a:schemeClr val="tx1"/>
                </a:solidFill>
              </a:rPr>
              <a:t>. המודול אחראי על הבאת מידע מרגיסטרים ושמירת מידע לרגיסטרים, טיפול בערכים המגיעים מהפקודה וייצור אותות בקרה.</a:t>
            </a:r>
            <a:endParaRPr lang="en-US" sz="2400" dirty="0">
              <a:solidFill>
                <a:schemeClr val="tx1"/>
              </a:solidFill>
            </a:endParaRPr>
          </a:p>
          <a:p>
            <a:pPr algn="r" rtl="1"/>
            <a:r>
              <a:rPr lang="he-IL" sz="2400" dirty="0">
                <a:solidFill>
                  <a:schemeClr val="tx1"/>
                </a:solidFill>
              </a:rPr>
              <a:t>במקרה שלנו המודול מטפל גם בחישוב כתובות קפיצה והסתעפות והחלטה האם קיימת קפיצה או הסתעפות.</a:t>
            </a:r>
          </a:p>
          <a:p>
            <a:pPr algn="r" rtl="1"/>
            <a:r>
              <a:rPr lang="he-IL" sz="2400" dirty="0">
                <a:solidFill>
                  <a:schemeClr val="tx1"/>
                </a:solidFill>
              </a:rPr>
              <a:t>המימוש של ה-</a:t>
            </a:r>
            <a:r>
              <a:rPr lang="en-US" sz="2400" dirty="0">
                <a:solidFill>
                  <a:schemeClr val="tx1"/>
                </a:solidFill>
              </a:rPr>
              <a:t>Instruction Decode Module</a:t>
            </a:r>
            <a:r>
              <a:rPr lang="he-IL" sz="2400" dirty="0">
                <a:solidFill>
                  <a:schemeClr val="tx1"/>
                </a:solidFill>
              </a:rPr>
              <a:t> ב-</a:t>
            </a:r>
            <a:r>
              <a:rPr lang="en-US" sz="2400" dirty="0">
                <a:solidFill>
                  <a:schemeClr val="tx1"/>
                </a:solidFill>
              </a:rPr>
              <a:t>VHDL</a:t>
            </a:r>
            <a:r>
              <a:rPr lang="he-IL" sz="2400" dirty="0">
                <a:solidFill>
                  <a:schemeClr val="tx1"/>
                </a:solidFill>
              </a:rPr>
              <a:t> נעשה בארכיטקטורה מבנית.</a:t>
            </a:r>
          </a:p>
          <a:p>
            <a:pPr algn="r" rtl="1"/>
            <a:r>
              <a:rPr lang="he-IL" sz="2400" dirty="0">
                <a:solidFill>
                  <a:schemeClr val="tx1"/>
                </a:solidFill>
              </a:rPr>
              <a:t>המודול בנוי ממספר תתי בלוקים מרכזיים: </a:t>
            </a:r>
            <a:endParaRPr lang="en-US" sz="2400" dirty="0">
              <a:solidFill>
                <a:schemeClr val="tx1"/>
              </a:solidFill>
            </a:endParaRPr>
          </a:p>
          <a:p>
            <a:pPr marL="342900" indent="-342900" algn="r" rtl="1">
              <a:buFont typeface="Arial" panose="020B0604020202020204" pitchFamily="34" charset="0"/>
              <a:buChar char="•"/>
            </a:pPr>
            <a:r>
              <a:rPr lang="en-US" sz="2400" dirty="0">
                <a:solidFill>
                  <a:schemeClr val="tx1"/>
                </a:solidFill>
              </a:rPr>
              <a:t>Register File</a:t>
            </a:r>
            <a:r>
              <a:rPr lang="he-IL" sz="2400" dirty="0">
                <a:solidFill>
                  <a:schemeClr val="tx1"/>
                </a:solidFill>
              </a:rPr>
              <a:t> – זיכרון רגיסטרים.</a:t>
            </a:r>
          </a:p>
          <a:p>
            <a:pPr marL="342900" indent="-342900" algn="r" rtl="1">
              <a:buFont typeface="Arial" panose="020B0604020202020204" pitchFamily="34" charset="0"/>
              <a:buChar char="•"/>
            </a:pPr>
            <a:r>
              <a:rPr lang="en-US" sz="2400" dirty="0">
                <a:solidFill>
                  <a:schemeClr val="tx1"/>
                </a:solidFill>
              </a:rPr>
              <a:t>Control Unit</a:t>
            </a:r>
            <a:r>
              <a:rPr lang="he-IL" sz="2400" dirty="0">
                <a:solidFill>
                  <a:schemeClr val="tx1"/>
                </a:solidFill>
              </a:rPr>
              <a:t> – בקר האחראי על יציאת אותות בקרה שונים בהתאם לפקודה שהתקבלה.</a:t>
            </a:r>
          </a:p>
          <a:p>
            <a:pPr marL="342900" indent="-342900" algn="r" rtl="1">
              <a:buFont typeface="Arial" panose="020B0604020202020204" pitchFamily="34" charset="0"/>
              <a:buChar char="•"/>
            </a:pPr>
            <a:r>
              <a:rPr lang="he-IL" sz="2400" dirty="0">
                <a:solidFill>
                  <a:schemeClr val="tx1"/>
                </a:solidFill>
              </a:rPr>
              <a:t>מחבר מלא של 32 סיביות לצורך חישוב כתובת ההסתעפות.</a:t>
            </a:r>
          </a:p>
          <a:p>
            <a:pPr marL="342900" indent="-342900" algn="r" rtl="1">
              <a:buFont typeface="Arial" panose="020B0604020202020204" pitchFamily="34" charset="0"/>
              <a:buChar char="•"/>
            </a:pPr>
            <a:r>
              <a:rPr lang="he-IL" sz="2400" dirty="0">
                <a:solidFill>
                  <a:schemeClr val="tx1"/>
                </a:solidFill>
              </a:rPr>
              <a:t>משווה, ביחד עם סיגנל ה-</a:t>
            </a:r>
            <a:r>
              <a:rPr lang="en-US" sz="2400" dirty="0">
                <a:solidFill>
                  <a:schemeClr val="tx1"/>
                </a:solidFill>
              </a:rPr>
              <a:t>Branch</a:t>
            </a:r>
            <a:r>
              <a:rPr lang="he-IL" sz="2400" dirty="0">
                <a:solidFill>
                  <a:schemeClr val="tx1"/>
                </a:solidFill>
              </a:rPr>
              <a:t> משמש לקביעה האם יש הסתעפות.</a:t>
            </a:r>
          </a:p>
        </p:txBody>
      </p:sp>
    </p:spTree>
    <p:extLst>
      <p:ext uri="{BB962C8B-B14F-4D97-AF65-F5344CB8AC3E}">
        <p14:creationId xmlns:p14="http://schemas.microsoft.com/office/powerpoint/2010/main" val="2621427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C33-3A93-40E2-8951-D5C653E7502F}"/>
              </a:ext>
            </a:extLst>
          </p:cNvPr>
          <p:cNvSpPr>
            <a:spLocks noGrp="1"/>
          </p:cNvSpPr>
          <p:nvPr>
            <p:ph type="ctrTitle"/>
          </p:nvPr>
        </p:nvSpPr>
        <p:spPr>
          <a:xfrm>
            <a:off x="343270" y="275010"/>
            <a:ext cx="11505459" cy="994299"/>
          </a:xfrm>
        </p:spPr>
        <p:txBody>
          <a:bodyPr>
            <a:normAutofit/>
          </a:bodyPr>
          <a:lstStyle/>
          <a:p>
            <a:pPr algn="r" rtl="1"/>
            <a:r>
              <a:rPr lang="he-IL" dirty="0"/>
              <a:t>מימוש </a:t>
            </a:r>
            <a:r>
              <a:rPr lang="en-US" dirty="0"/>
              <a:t>Register File</a:t>
            </a:r>
            <a:endParaRPr lang="en-IL" dirty="0"/>
          </a:p>
        </p:txBody>
      </p:sp>
      <p:pic>
        <p:nvPicPr>
          <p:cNvPr id="8" name="Picture 7" descr="Text&#10;&#10;Description automatically generated">
            <a:extLst>
              <a:ext uri="{FF2B5EF4-FFF2-40B4-BE49-F238E27FC236}">
                <a16:creationId xmlns:a16="http://schemas.microsoft.com/office/drawing/2014/main" id="{F8DB6903-C3F9-412B-A347-033128101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07" y="1324499"/>
            <a:ext cx="10967984" cy="4209002"/>
          </a:xfrm>
          <a:prstGeom prst="rect">
            <a:avLst/>
          </a:prstGeom>
        </p:spPr>
      </p:pic>
    </p:spTree>
    <p:extLst>
      <p:ext uri="{BB962C8B-B14F-4D97-AF65-F5344CB8AC3E}">
        <p14:creationId xmlns:p14="http://schemas.microsoft.com/office/powerpoint/2010/main" val="4909132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1613</TotalTime>
  <Words>1898</Words>
  <Application>Microsoft Office PowerPoint</Application>
  <PresentationFormat>Widescreen</PresentationFormat>
  <Paragraphs>294</Paragraphs>
  <Slides>34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Tw Cen MT</vt:lpstr>
      <vt:lpstr>Circuit</vt:lpstr>
      <vt:lpstr>פרויקט סוף - ארכיטקטורה ומבנה מחשבים Pipelined MIPS</vt:lpstr>
      <vt:lpstr>Pipeline MIPS</vt:lpstr>
      <vt:lpstr>דיאגרמת בלוקים של ה-Pipelined MIPS</vt:lpstr>
      <vt:lpstr>מימוש Pipeline MIPS</vt:lpstr>
      <vt:lpstr>מימוש Instruction Fetch Module</vt:lpstr>
      <vt:lpstr>מימוש Instruction Memory</vt:lpstr>
      <vt:lpstr>מימוש Instruction Memory - המשך</vt:lpstr>
      <vt:lpstr>מימוש Instruction Decode Module</vt:lpstr>
      <vt:lpstr>מימוש Register File</vt:lpstr>
      <vt:lpstr>מימוש Register File  - המשך</vt:lpstr>
      <vt:lpstr>מימוש Control Unit</vt:lpstr>
      <vt:lpstr>מימוש Control Unit  - המשך</vt:lpstr>
      <vt:lpstr>מימוש Execution Module</vt:lpstr>
      <vt:lpstr>מימוש ALU 32bit</vt:lpstr>
      <vt:lpstr>מימוש ALU 1bit</vt:lpstr>
      <vt:lpstr>מימוש ALU Control Unit</vt:lpstr>
      <vt:lpstr>מימוש ALU Control Unit  - המשך</vt:lpstr>
      <vt:lpstr>מימוש Memory Module</vt:lpstr>
      <vt:lpstr>מימוש Memory Module - המשך</vt:lpstr>
      <vt:lpstr>מימוש Memory Module - המשך</vt:lpstr>
      <vt:lpstr>מימוש Write Back Module</vt:lpstr>
      <vt:lpstr>מימוש Insertion sort בקוד MIPS Assembly</vt:lpstr>
      <vt:lpstr>הרצת Insertion sort במעבד ה-Pipelined MIPS</vt:lpstr>
      <vt:lpstr>דוגמה לאופן הטיפול ב-data hazard:</vt:lpstr>
      <vt:lpstr>דוגמה לאופן הטיפול ב-data hazard - המשך:</vt:lpstr>
      <vt:lpstr>דוגמה לאופן הטיפול ב-load hazard:</vt:lpstr>
      <vt:lpstr>דוגמה לאופן הטיפול ב-load hazard - המשך:</vt:lpstr>
      <vt:lpstr>דוגמה לאופן הטיפול ב-branch hazard:</vt:lpstr>
      <vt:lpstr>דוגמה לאופן הטיפול ב-branch hazard - המשך:</vt:lpstr>
      <vt:lpstr>תוצאות סימולציה</vt:lpstr>
      <vt:lpstr>תוצאות סימולציה</vt:lpstr>
      <vt:lpstr>תוצאות סימולציה</vt:lpstr>
      <vt:lpstr>תוצאות סימולציה</vt:lpstr>
      <vt:lpstr>תוצאות סימולציה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פרויקט סוף - ארכיטקטורה ומבנה מחשבים Pipelined MIPS</dc:title>
  <dc:creator>ניב כהן</dc:creator>
  <cp:lastModifiedBy>ניב כהן</cp:lastModifiedBy>
  <cp:revision>28</cp:revision>
  <dcterms:created xsi:type="dcterms:W3CDTF">2022-06-03T14:06:11Z</dcterms:created>
  <dcterms:modified xsi:type="dcterms:W3CDTF">2022-06-06T16:13:25Z</dcterms:modified>
</cp:coreProperties>
</file>